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72" r:id="rId5"/>
  </p:sldMasterIdLst>
  <p:notesMasterIdLst>
    <p:notesMasterId r:id="rId29"/>
  </p:notesMasterIdLst>
  <p:sldIdLst>
    <p:sldId id="273" r:id="rId6"/>
    <p:sldId id="292" r:id="rId7"/>
    <p:sldId id="289" r:id="rId8"/>
    <p:sldId id="280" r:id="rId9"/>
    <p:sldId id="279" r:id="rId10"/>
    <p:sldId id="266" r:id="rId11"/>
    <p:sldId id="291" r:id="rId12"/>
    <p:sldId id="290" r:id="rId13"/>
    <p:sldId id="264" r:id="rId14"/>
    <p:sldId id="268" r:id="rId15"/>
    <p:sldId id="271" r:id="rId16"/>
    <p:sldId id="262" r:id="rId17"/>
    <p:sldId id="263" r:id="rId18"/>
    <p:sldId id="274" r:id="rId19"/>
    <p:sldId id="275" r:id="rId20"/>
    <p:sldId id="265" r:id="rId21"/>
    <p:sldId id="276" r:id="rId22"/>
    <p:sldId id="277" r:id="rId23"/>
    <p:sldId id="284" r:id="rId24"/>
    <p:sldId id="285" r:id="rId25"/>
    <p:sldId id="286" r:id="rId26"/>
    <p:sldId id="287" r:id="rId27"/>
    <p:sldId id="288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80014"/>
    <a:srgbClr val="800000"/>
    <a:srgbClr val="2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03" autoAdjust="0"/>
    <p:restoredTop sz="82051" autoAdjust="0"/>
  </p:normalViewPr>
  <p:slideViewPr>
    <p:cSldViewPr snapToGrid="0">
      <p:cViewPr>
        <p:scale>
          <a:sx n="42" d="100"/>
          <a:sy n="42" d="100"/>
        </p:scale>
        <p:origin x="1464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presProps" Target="presProps.xml"/><Relationship Id="rId8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A59E45-8FA2-4FBD-8CD9-6E57A092CB20}" type="datetimeFigureOut">
              <a:rPr lang="en-US" smtClean="0"/>
              <a:t>6/25/2024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BFABE7-4FDA-4439-8A81-D975F47AE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860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Facilitator draws the hill leading up to the cliff where bodies are being thrown in, are throwing themselves in, or are accidentally falling due to trauma-induced addiction or distraction. Divide the hill into primary, secondary, and tertiary risk and protective factors.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BFABE7-4FDA-4439-8A81-D975F47AE0D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8604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BFABE7-4FDA-4439-8A81-D975F47AE0D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313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64DA8-9930-4A24-A91E-F2834D93B3F9}" type="datetimeFigureOut">
              <a:rPr lang="en-US" smtClean="0"/>
              <a:t>6/25/2024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CD93D-F9F2-43E2-AFDD-A9E54CF7B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325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64DA8-9930-4A24-A91E-F2834D93B3F9}" type="datetimeFigureOut">
              <a:rPr lang="en-US" smtClean="0"/>
              <a:t>6/25/2024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CD93D-F9F2-43E2-AFDD-A9E54CF7B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041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64DA8-9930-4A24-A91E-F2834D93B3F9}" type="datetimeFigureOut">
              <a:rPr lang="en-US" smtClean="0"/>
              <a:t>6/25/2024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CD93D-F9F2-43E2-AFDD-A9E54CF7B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609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599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399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en-US" smtClean="0"/>
              <a:pPr/>
              <a:t>6/25/2024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070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64DA8-9930-4A24-A91E-F2834D93B3F9}" type="datetimeFigureOut">
              <a:rPr lang="en-US" smtClean="0"/>
              <a:t>6/25/2024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CD93D-F9F2-43E2-AFDD-A9E54CF7B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300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64DA8-9930-4A24-A91E-F2834D93B3F9}" type="datetimeFigureOut">
              <a:rPr lang="en-US" smtClean="0"/>
              <a:t>6/25/2024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CD93D-F9F2-43E2-AFDD-A9E54CF7B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413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64DA8-9930-4A24-A91E-F2834D93B3F9}" type="datetimeFigureOut">
              <a:rPr lang="en-US" smtClean="0"/>
              <a:t>6/25/2024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CD93D-F9F2-43E2-AFDD-A9E54CF7B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527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64DA8-9930-4A24-A91E-F2834D93B3F9}" type="datetimeFigureOut">
              <a:rPr lang="en-US" smtClean="0"/>
              <a:t>6/25/2024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CD93D-F9F2-43E2-AFDD-A9E54CF7B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478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64DA8-9930-4A24-A91E-F2834D93B3F9}" type="datetimeFigureOut">
              <a:rPr lang="en-US" smtClean="0"/>
              <a:t>6/25/2024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CD93D-F9F2-43E2-AFDD-A9E54CF7B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372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64DA8-9930-4A24-A91E-F2834D93B3F9}" type="datetimeFigureOut">
              <a:rPr lang="en-US" smtClean="0"/>
              <a:t>6/25/2024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CD93D-F9F2-43E2-AFDD-A9E54CF7B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728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64DA8-9930-4A24-A91E-F2834D93B3F9}" type="datetimeFigureOut">
              <a:rPr lang="en-US" smtClean="0"/>
              <a:t>6/25/2024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CD93D-F9F2-43E2-AFDD-A9E54CF7B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471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64DA8-9930-4A24-A91E-F2834D93B3F9}" type="datetimeFigureOut">
              <a:rPr lang="en-US" smtClean="0"/>
              <a:t>6/25/2024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CD93D-F9F2-43E2-AFDD-A9E54CF7B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357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264DA8-9930-4A24-A91E-F2834D93B3F9}" type="datetimeFigureOut">
              <a:rPr lang="en-US" smtClean="0"/>
              <a:t>6/25/2024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3CD93D-F9F2-43E2-AFDD-A9E54CF7B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463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D9712D-992A-4AB1-A5C2-575F75921AA2}" type="datetimeFigureOut">
              <a:rPr lang="en-US" smtClean="0"/>
              <a:pPr/>
              <a:t>6/25/2024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968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youtube.com/watch?v=GvVBzgWBtA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journals.sagepub.com/doi/pdf/10.1177/1077801218815778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promundoglobal.org/10-ways-men-can-prevent-gender-based-violence-for-16-days-of-activism/" TargetMode="External"/><Relationship Id="rId13" Type="http://schemas.openxmlformats.org/officeDocument/2006/relationships/image" Target="../media/image15.png"/><Relationship Id="rId3" Type="http://schemas.openxmlformats.org/officeDocument/2006/relationships/hyperlink" Target="https://www.futureswithoutviolence.org/" TargetMode="External"/><Relationship Id="rId7" Type="http://schemas.openxmlformats.org/officeDocument/2006/relationships/hyperlink" Target="http://www.partners4prevention.org/" TargetMode="External"/><Relationship Id="rId12" Type="http://schemas.openxmlformats.org/officeDocument/2006/relationships/image" Target="../media/image14.png"/><Relationship Id="rId2" Type="http://schemas.openxmlformats.org/officeDocument/2006/relationships/hyperlink" Target="https://www.preventconnect.org/" TargetMode="Externa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unwomen.org/en/what-we-do/ending-violence-against-women/prevention#_Resources" TargetMode="External"/><Relationship Id="rId11" Type="http://schemas.openxmlformats.org/officeDocument/2006/relationships/image" Target="../media/image11.png"/><Relationship Id="rId5" Type="http://schemas.openxmlformats.org/officeDocument/2006/relationships/hyperlink" Target="https://www.loveisrespect.org/" TargetMode="External"/><Relationship Id="rId15" Type="http://schemas.openxmlformats.org/officeDocument/2006/relationships/image" Target="../media/image8.png"/><Relationship Id="rId10" Type="http://schemas.openxmlformats.org/officeDocument/2006/relationships/hyperlink" Target="https://www.valor.us/" TargetMode="External"/><Relationship Id="rId4" Type="http://schemas.openxmlformats.org/officeDocument/2006/relationships/hyperlink" Target="https://www.betweenfriendschicago.org/" TargetMode="External"/><Relationship Id="rId9" Type="http://schemas.openxmlformats.org/officeDocument/2006/relationships/hyperlink" Target="https://vetoviolence.cdc.gov/apps/main/prevention-information/35" TargetMode="External"/><Relationship Id="rId14" Type="http://schemas.openxmlformats.org/officeDocument/2006/relationships/image" Target="../media/image16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fif"/><Relationship Id="rId2" Type="http://schemas.openxmlformats.org/officeDocument/2006/relationships/hyperlink" Target="https://www.goodreads.com/work/quotes/12689683" TargetMode="Externa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1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f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6.jpeg"/><Relationship Id="rId7" Type="http://schemas.openxmlformats.org/officeDocument/2006/relationships/image" Target="../media/image5.png"/><Relationship Id="rId2" Type="http://schemas.openxmlformats.org/officeDocument/2006/relationships/hyperlink" Target="https://www.preventioninstitute.org/publications/good-solution-solves-multiple-problems-exploring-prevention-strategies-address-multiple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preventioninstitute.org/publications/good-solution-solves-multiple-problems-exploring-prevention-strategies-address-multiple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j.b5z.net/i/u/2043019/f/What_Works_in_Prevention_.pdf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3111" y="0"/>
            <a:ext cx="12185778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800"/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02F2BE64-7DB4-4E47-9AFD-7BCEDA8786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268" y="209863"/>
            <a:ext cx="6017723" cy="438281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C0F199B-ABB8-42B0-9CAB-A507DFFB4072}"/>
              </a:ext>
            </a:extLst>
          </p:cNvPr>
          <p:cNvSpPr txBox="1"/>
          <p:nvPr/>
        </p:nvSpPr>
        <p:spPr>
          <a:xfrm>
            <a:off x="141889" y="4240924"/>
            <a:ext cx="120469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accent5">
                    <a:lumMod val="50000"/>
                  </a:schemeClr>
                </a:solidFill>
              </a:rPr>
              <a:t>Preventing Gender-Based Violence</a:t>
            </a:r>
          </a:p>
          <a:p>
            <a:pPr algn="ctr"/>
            <a:r>
              <a:rPr lang="en-US" sz="4000" dirty="0">
                <a:solidFill>
                  <a:schemeClr val="accent5">
                    <a:lumMod val="50000"/>
                  </a:schemeClr>
                </a:solidFill>
              </a:rPr>
              <a:t>Changing Norms, Skills, and Environments</a:t>
            </a:r>
          </a:p>
          <a:p>
            <a:pPr algn="ctr"/>
            <a:r>
              <a:rPr lang="en-US" sz="4000" dirty="0">
                <a:solidFill>
                  <a:schemeClr val="accent5">
                    <a:lumMod val="50000"/>
                  </a:schemeClr>
                </a:solidFill>
              </a:rPr>
              <a:t>How do we do it -- What Methods Are Effective?</a:t>
            </a:r>
          </a:p>
        </p:txBody>
      </p:sp>
    </p:spTree>
    <p:extLst>
      <p:ext uri="{BB962C8B-B14F-4D97-AF65-F5344CB8AC3E}">
        <p14:creationId xmlns:p14="http://schemas.microsoft.com/office/powerpoint/2010/main" val="271107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A169C1-6E30-4163-B4C8-325263554C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06930"/>
          </a:xfrm>
        </p:spPr>
        <p:txBody>
          <a:bodyPr/>
          <a:lstStyle/>
          <a:p>
            <a:pPr algn="ctr"/>
            <a:r>
              <a:rPr lang="en-US" b="1" dirty="0"/>
              <a:t>Prevention Continuum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0D8E3B4B-5876-41EF-966F-DD5D4414B9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5955264"/>
              </p:ext>
            </p:extLst>
          </p:nvPr>
        </p:nvGraphicFramePr>
        <p:xfrm>
          <a:off x="0" y="1229710"/>
          <a:ext cx="12192000" cy="49051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239933226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4269464095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068268524"/>
                    </a:ext>
                  </a:extLst>
                </a:gridCol>
              </a:tblGrid>
              <a:tr h="634862"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rgbClr val="002060"/>
                          </a:solidFill>
                        </a:rPr>
                        <a:t>Primary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rgbClr val="002060"/>
                          </a:solidFill>
                        </a:rPr>
                        <a:t>Secondary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rgbClr val="002060"/>
                          </a:solidFill>
                        </a:rPr>
                        <a:t>Tertiary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2194483"/>
                  </a:ext>
                </a:extLst>
              </a:tr>
              <a:tr h="1130876">
                <a:tc>
                  <a:txBody>
                    <a:bodyPr/>
                    <a:lstStyle/>
                    <a:p>
                      <a:r>
                        <a:rPr lang="en-US" sz="2000" b="1" i="1" dirty="0"/>
                        <a:t>Universal – everyone gets the message and skills-building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i="1" dirty="0"/>
                        <a:t>Focused on those who are at risk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i="1" dirty="0"/>
                        <a:t>Intervention after abuse has occurred – prevent recurrence and help to heal from trauma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4349544"/>
                  </a:ext>
                </a:extLst>
              </a:tr>
              <a:tr h="1130876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b="1" dirty="0"/>
                        <a:t>Social emotional learning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b="1" dirty="0"/>
                        <a:t>Parenting classes for all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b="1" dirty="0"/>
                        <a:t>Public education campaign on appropriate sleep, toilet training, and discipline for babies and children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b="1" dirty="0"/>
                        <a:t>Laws prohibiting harassment in workplaces, schools, transportation, and congregations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b="1" dirty="0"/>
                        <a:t>Home visiting support for young parents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b="1" dirty="0"/>
                        <a:t>Healthy relationship sessions for teens exposed to DV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b="1" dirty="0"/>
                        <a:t>Gender respect sessions for male teens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endParaRPr lang="en-US" sz="2000" b="1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2000" b="1" dirty="0">
                          <a:hlinkClick r:id="rId2"/>
                        </a:rPr>
                        <a:t>https://www.youtube.com/watch?v=GvVBzgWBtA0</a:t>
                      </a:r>
                      <a:r>
                        <a:rPr lang="en-US" sz="2000" b="1" dirty="0"/>
                        <a:t>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2000" b="1" dirty="0"/>
                        <a:t> 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b="1" dirty="0"/>
                        <a:t>DV services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b="1" dirty="0"/>
                        <a:t>Abuse intervention (PAIP)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b="1" dirty="0"/>
                        <a:t>Accountability (Restorative Justice or civil or criminal proceedings) 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0617818"/>
                  </a:ext>
                </a:extLst>
              </a:tr>
            </a:tbl>
          </a:graphicData>
        </a:graphic>
      </p:graphicFrame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61547DA3-4A74-A731-5E44-17545B5838E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826" r="2" b="2"/>
          <a:stretch/>
        </p:blipFill>
        <p:spPr>
          <a:xfrm>
            <a:off x="11029071" y="6030527"/>
            <a:ext cx="1108960" cy="772494"/>
          </a:xfrm>
          <a:custGeom>
            <a:avLst/>
            <a:gdLst/>
            <a:ahLst/>
            <a:cxnLst/>
            <a:rect l="l" t="t" r="r" b="b"/>
            <a:pathLst>
              <a:path w="6009490" h="4186171">
                <a:moveTo>
                  <a:pt x="9049" y="0"/>
                </a:moveTo>
                <a:lnTo>
                  <a:pt x="6009490" y="0"/>
                </a:lnTo>
                <a:lnTo>
                  <a:pt x="6009490" y="4168273"/>
                </a:lnTo>
                <a:lnTo>
                  <a:pt x="5803951" y="4172925"/>
                </a:lnTo>
                <a:cubicBezTo>
                  <a:pt x="5729787" y="4171950"/>
                  <a:pt x="5655658" y="4168322"/>
                  <a:pt x="5581704" y="4162045"/>
                </a:cubicBezTo>
                <a:cubicBezTo>
                  <a:pt x="5474340" y="4154041"/>
                  <a:pt x="5366086" y="4142987"/>
                  <a:pt x="5259485" y="4163316"/>
                </a:cubicBezTo>
                <a:cubicBezTo>
                  <a:pt x="5142465" y="4185805"/>
                  <a:pt x="5025571" y="4185932"/>
                  <a:pt x="4907534" y="4180215"/>
                </a:cubicBezTo>
                <a:cubicBezTo>
                  <a:pt x="4806650" y="4175387"/>
                  <a:pt x="4706147" y="4149975"/>
                  <a:pt x="4604501" y="4176784"/>
                </a:cubicBezTo>
                <a:cubicBezTo>
                  <a:pt x="4594387" y="4178258"/>
                  <a:pt x="4584082" y="4177826"/>
                  <a:pt x="4574133" y="4175514"/>
                </a:cubicBezTo>
                <a:cubicBezTo>
                  <a:pt x="4462958" y="4160140"/>
                  <a:pt x="4351020" y="4172718"/>
                  <a:pt x="4239463" y="4168398"/>
                </a:cubicBezTo>
                <a:cubicBezTo>
                  <a:pt x="4188005" y="4166365"/>
                  <a:pt x="4135530" y="4167509"/>
                  <a:pt x="4084706" y="4162045"/>
                </a:cubicBezTo>
                <a:cubicBezTo>
                  <a:pt x="3968067" y="4149594"/>
                  <a:pt x="3851682" y="4142987"/>
                  <a:pt x="3736314" y="4172337"/>
                </a:cubicBezTo>
                <a:cubicBezTo>
                  <a:pt x="3702643" y="4180253"/>
                  <a:pt x="3668235" y="4184509"/>
                  <a:pt x="3633650" y="4185043"/>
                </a:cubicBezTo>
                <a:cubicBezTo>
                  <a:pt x="3520696" y="4189109"/>
                  <a:pt x="3408122" y="4181358"/>
                  <a:pt x="3295549" y="4175005"/>
                </a:cubicBezTo>
                <a:cubicBezTo>
                  <a:pt x="3217408" y="4170558"/>
                  <a:pt x="3139394" y="4160902"/>
                  <a:pt x="3061127" y="4169034"/>
                </a:cubicBezTo>
                <a:cubicBezTo>
                  <a:pt x="3015640" y="4173735"/>
                  <a:pt x="2969772" y="4173735"/>
                  <a:pt x="2924285" y="4169034"/>
                </a:cubicBezTo>
                <a:cubicBezTo>
                  <a:pt x="2840452" y="4159212"/>
                  <a:pt x="2755870" y="4157382"/>
                  <a:pt x="2671694" y="4163570"/>
                </a:cubicBezTo>
                <a:cubicBezTo>
                  <a:pt x="2546033" y="4174370"/>
                  <a:pt x="2420500" y="4183391"/>
                  <a:pt x="2294459" y="4166238"/>
                </a:cubicBezTo>
                <a:cubicBezTo>
                  <a:pt x="2222976" y="4155006"/>
                  <a:pt x="2150298" y="4153685"/>
                  <a:pt x="2078460" y="4162300"/>
                </a:cubicBezTo>
                <a:cubicBezTo>
                  <a:pt x="1907313" y="4186314"/>
                  <a:pt x="1735785" y="4178563"/>
                  <a:pt x="1564257" y="4168653"/>
                </a:cubicBezTo>
                <a:cubicBezTo>
                  <a:pt x="1449650" y="4161918"/>
                  <a:pt x="1334536" y="4149594"/>
                  <a:pt x="1220183" y="4165857"/>
                </a:cubicBezTo>
                <a:cubicBezTo>
                  <a:pt x="1074321" y="4186186"/>
                  <a:pt x="928331" y="4179452"/>
                  <a:pt x="782087" y="4173481"/>
                </a:cubicBezTo>
                <a:cubicBezTo>
                  <a:pt x="674723" y="4169034"/>
                  <a:pt x="567232" y="4155565"/>
                  <a:pt x="459614" y="4172210"/>
                </a:cubicBezTo>
                <a:cubicBezTo>
                  <a:pt x="448535" y="4173722"/>
                  <a:pt x="437265" y="4172591"/>
                  <a:pt x="426706" y="4168907"/>
                </a:cubicBezTo>
                <a:cubicBezTo>
                  <a:pt x="385869" y="4155464"/>
                  <a:pt x="342085" y="4153660"/>
                  <a:pt x="300283" y="4163697"/>
                </a:cubicBezTo>
                <a:cubicBezTo>
                  <a:pt x="223159" y="4180596"/>
                  <a:pt x="146162" y="4187965"/>
                  <a:pt x="67640" y="4172591"/>
                </a:cubicBezTo>
                <a:lnTo>
                  <a:pt x="14015" y="4169393"/>
                </a:lnTo>
                <a:lnTo>
                  <a:pt x="28554" y="3856095"/>
                </a:lnTo>
                <a:cubicBezTo>
                  <a:pt x="30458" y="3735660"/>
                  <a:pt x="27412" y="3615306"/>
                  <a:pt x="15626" y="3495237"/>
                </a:cubicBezTo>
                <a:cubicBezTo>
                  <a:pt x="-847" y="3348740"/>
                  <a:pt x="-4304" y="3201174"/>
                  <a:pt x="5296" y="3054118"/>
                </a:cubicBezTo>
                <a:cubicBezTo>
                  <a:pt x="11786" y="2969961"/>
                  <a:pt x="18539" y="2885804"/>
                  <a:pt x="22776" y="2801522"/>
                </a:cubicBezTo>
                <a:cubicBezTo>
                  <a:pt x="28180" y="2681630"/>
                  <a:pt x="25173" y="2561524"/>
                  <a:pt x="13771" y="2442014"/>
                </a:cubicBezTo>
                <a:cubicBezTo>
                  <a:pt x="4237" y="2350879"/>
                  <a:pt x="3177" y="2259120"/>
                  <a:pt x="10593" y="2167807"/>
                </a:cubicBezTo>
                <a:cubicBezTo>
                  <a:pt x="25690" y="2012336"/>
                  <a:pt x="9931" y="1856863"/>
                  <a:pt x="5032" y="1701516"/>
                </a:cubicBezTo>
                <a:cubicBezTo>
                  <a:pt x="-3577" y="1415742"/>
                  <a:pt x="20393" y="1130095"/>
                  <a:pt x="9666" y="844320"/>
                </a:cubicBezTo>
                <a:cubicBezTo>
                  <a:pt x="3841" y="702958"/>
                  <a:pt x="16420" y="561723"/>
                  <a:pt x="9666" y="420361"/>
                </a:cubicBezTo>
                <a:cubicBezTo>
                  <a:pt x="4105" y="319805"/>
                  <a:pt x="397" y="219250"/>
                  <a:pt x="4105" y="118568"/>
                </a:cubicBezTo>
                <a:cubicBezTo>
                  <a:pt x="5164" y="91109"/>
                  <a:pt x="5826" y="63523"/>
                  <a:pt x="9534" y="36446"/>
                </a:cubicBezTo>
                <a:close/>
              </a:path>
            </a:pathLst>
          </a:custGeom>
        </p:spPr>
      </p:pic>
      <p:pic>
        <p:nvPicPr>
          <p:cNvPr id="3" name="Picture 2" descr="A logo with text and a house&#10;&#10;Description automatically generated">
            <a:extLst>
              <a:ext uri="{FF2B5EF4-FFF2-40B4-BE49-F238E27FC236}">
                <a16:creationId xmlns:a16="http://schemas.microsoft.com/office/drawing/2014/main" id="{3EC6E3DA-7932-EF9B-F39B-BC80D345159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21" y="6375807"/>
            <a:ext cx="624015" cy="482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905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A169C1-6E30-4163-B4C8-325263554C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38915"/>
          </a:xfr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002060"/>
                </a:solidFill>
              </a:rPr>
              <a:t>Primary  </a:t>
            </a:r>
            <a:r>
              <a:rPr lang="en-US" sz="2800" b="1" i="1" dirty="0"/>
              <a:t>Universal – everyone gets the message and skills-building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0D8E3B4B-5876-41EF-966F-DD5D4414B9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7278591"/>
              </p:ext>
            </p:extLst>
          </p:nvPr>
        </p:nvGraphicFramePr>
        <p:xfrm>
          <a:off x="-1" y="804042"/>
          <a:ext cx="12037325" cy="533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37325">
                  <a:extLst>
                    <a:ext uri="{9D8B030D-6E8A-4147-A177-3AD203B41FA5}">
                      <a16:colId xmlns:a16="http://schemas.microsoft.com/office/drawing/2014/main" val="2239933226"/>
                    </a:ext>
                  </a:extLst>
                </a:gridCol>
              </a:tblGrid>
              <a:tr h="452458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3200" b="0" dirty="0">
                          <a:solidFill>
                            <a:srgbClr val="002060"/>
                          </a:solidFill>
                        </a:rPr>
                        <a:t>Primary prevention programs address the underlying </a:t>
                      </a:r>
                      <a:r>
                        <a:rPr lang="en-US" sz="3200" b="1" dirty="0">
                          <a:solidFill>
                            <a:srgbClr val="002060"/>
                          </a:solidFill>
                        </a:rPr>
                        <a:t>attitudes, norms, and behaviors </a:t>
                      </a:r>
                      <a:r>
                        <a:rPr lang="en-US" sz="3200" b="0" dirty="0">
                          <a:solidFill>
                            <a:srgbClr val="002060"/>
                          </a:solidFill>
                        </a:rPr>
                        <a:t>that support GBV. The ultimate goals are to </a:t>
                      </a:r>
                      <a:r>
                        <a:rPr lang="en-US" sz="3200" b="0" u="sng" dirty="0">
                          <a:solidFill>
                            <a:srgbClr val="002060"/>
                          </a:solidFill>
                        </a:rPr>
                        <a:t>end violence, empower women and girls, and promote nonviolent, equitable, and respectful relationships.</a:t>
                      </a:r>
                      <a:r>
                        <a:rPr lang="en-US" sz="3200" b="0" dirty="0">
                          <a:solidFill>
                            <a:srgbClr val="002060"/>
                          </a:solidFill>
                        </a:rPr>
                        <a:t> The targets include </a:t>
                      </a:r>
                      <a:r>
                        <a:rPr lang="en-US" sz="3200" b="1" dirty="0">
                          <a:solidFill>
                            <a:srgbClr val="002060"/>
                          </a:solidFill>
                        </a:rPr>
                        <a:t>knowledge, attitude and behavior change, including the enhanced role of bystanders</a:t>
                      </a:r>
                      <a:r>
                        <a:rPr lang="en-US" sz="3200" b="0" dirty="0">
                          <a:solidFill>
                            <a:srgbClr val="002060"/>
                          </a:solidFill>
                        </a:rPr>
                        <a:t>. Most existing prevention programs shown to be effective are delivered in schools or universities/colleges.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2400" b="0" dirty="0">
                        <a:solidFill>
                          <a:srgbClr val="002060"/>
                        </a:solidFill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2400" b="0" dirty="0">
                          <a:solidFill>
                            <a:srgbClr val="002060"/>
                          </a:solidFill>
                        </a:rPr>
                        <a:t>“Preventing Gender-Based Violence Among Adolescents and Young Adults: Lessons From 25 Years of Program Development and Evaluation” Crooke, et.al., </a:t>
                      </a:r>
                      <a:r>
                        <a:rPr lang="en-US" sz="2400" b="0" i="1" dirty="0">
                          <a:solidFill>
                            <a:srgbClr val="002060"/>
                          </a:solidFill>
                        </a:rPr>
                        <a:t>Violence Against Women </a:t>
                      </a:r>
                      <a:r>
                        <a:rPr lang="en-US" sz="2400" b="0" dirty="0">
                          <a:solidFill>
                            <a:srgbClr val="002060"/>
                          </a:solidFill>
                        </a:rPr>
                        <a:t>2019, Vol. 25(1) 29–55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2400" b="1" dirty="0">
                          <a:hlinkClick r:id="rId2"/>
                        </a:rPr>
                        <a:t>https://journals.sagepub.com/doi/pdf/10.1177/1077801218815778</a:t>
                      </a:r>
                      <a:r>
                        <a:rPr lang="en-US" sz="2400" b="1" dirty="0"/>
                        <a:t> 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0617818"/>
                  </a:ext>
                </a:extLst>
              </a:tr>
            </a:tbl>
          </a:graphicData>
        </a:graphic>
      </p:graphicFrame>
      <p:pic>
        <p:nvPicPr>
          <p:cNvPr id="3" name="Picture 2" descr="A logo with text and a house&#10;&#10;Description automatically generated">
            <a:extLst>
              <a:ext uri="{FF2B5EF4-FFF2-40B4-BE49-F238E27FC236}">
                <a16:creationId xmlns:a16="http://schemas.microsoft.com/office/drawing/2014/main" id="{BCD5DF7D-2B90-3B34-D5A2-0EE71566E3C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21" y="6375807"/>
            <a:ext cx="624015" cy="482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4357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4715091-19A1-49BC-A4C4-8C8BF6A1BE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8701214"/>
              </p:ext>
            </p:extLst>
          </p:nvPr>
        </p:nvGraphicFramePr>
        <p:xfrm>
          <a:off x="103163" y="-60078"/>
          <a:ext cx="11985673" cy="69781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70991">
                  <a:extLst>
                    <a:ext uri="{9D8B030D-6E8A-4147-A177-3AD203B41FA5}">
                      <a16:colId xmlns:a16="http://schemas.microsoft.com/office/drawing/2014/main" val="2079205659"/>
                    </a:ext>
                  </a:extLst>
                </a:gridCol>
                <a:gridCol w="10514682">
                  <a:extLst>
                    <a:ext uri="{9D8B030D-6E8A-4147-A177-3AD203B41FA5}">
                      <a16:colId xmlns:a16="http://schemas.microsoft.com/office/drawing/2014/main" val="2150780008"/>
                    </a:ext>
                  </a:extLst>
                </a:gridCol>
              </a:tblGrid>
              <a:tr h="39282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Level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12" marR="5421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Strategies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12" marR="54212" marT="0" marB="0"/>
                </a:tc>
                <a:extLst>
                  <a:ext uri="{0D108BD9-81ED-4DB2-BD59-A6C34878D82A}">
                    <a16:rowId xmlns:a16="http://schemas.microsoft.com/office/drawing/2014/main" val="3415717787"/>
                  </a:ext>
                </a:extLst>
              </a:tr>
              <a:tr h="207971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Family/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Friends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12" marR="54212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800" b="1" dirty="0">
                          <a:effectLst/>
                        </a:rPr>
                        <a:t>Awareness of GBV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800" b="1" dirty="0">
                          <a:effectLst/>
                        </a:rPr>
                        <a:t>Promoting empathy and listening free of judgement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800" b="1" dirty="0">
                          <a:effectLst/>
                        </a:rPr>
                        <a:t>Develop trust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800" b="1" dirty="0">
                          <a:effectLst/>
                        </a:rPr>
                        <a:t>Role modeling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800" b="1" dirty="0">
                          <a:effectLst/>
                        </a:rPr>
                        <a:t>Create space for appropriate dialogue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800" b="1" dirty="0">
                          <a:effectLst/>
                        </a:rPr>
                        <a:t>Gender socialization promoting boys expressing emotion and girls having pride and ownership of bodies. 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12" marR="54212" marT="0" marB="0"/>
                </a:tc>
                <a:extLst>
                  <a:ext uri="{0D108BD9-81ED-4DB2-BD59-A6C34878D82A}">
                    <a16:rowId xmlns:a16="http://schemas.microsoft.com/office/drawing/2014/main" val="20978972"/>
                  </a:ext>
                </a:extLst>
              </a:tr>
              <a:tr h="140370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</a:rPr>
                        <a:t>Community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12" marR="54212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800" b="1" dirty="0">
                          <a:effectLst/>
                        </a:rPr>
                        <a:t>Find informal ways to encourage youth to identify emotions and discuss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800" b="1" dirty="0">
                          <a:effectLst/>
                        </a:rPr>
                        <a:t>Redefine spaces associated with harm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800" b="1" dirty="0">
                          <a:effectLst/>
                        </a:rPr>
                        <a:t>Have both formal and informal unstructured gatherings to increase engagement and decrease stigma against reaching out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800" b="1" dirty="0">
                          <a:effectLst/>
                        </a:rPr>
                        <a:t>Make positive statements as a united community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12" marR="54212" marT="0" marB="0"/>
                </a:tc>
                <a:extLst>
                  <a:ext uri="{0D108BD9-81ED-4DB2-BD59-A6C34878D82A}">
                    <a16:rowId xmlns:a16="http://schemas.microsoft.com/office/drawing/2014/main" val="872292160"/>
                  </a:ext>
                </a:extLst>
              </a:tr>
              <a:tr h="188405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Institutions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12" marR="54212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800" b="1" dirty="0">
                          <a:effectLst/>
                        </a:rPr>
                        <a:t>Congregations should conduct DV classes annually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800" b="1" dirty="0">
                          <a:effectLst/>
                        </a:rPr>
                        <a:t>Schools should teach unit on healthy relationships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800" b="1" dirty="0">
                          <a:effectLst/>
                        </a:rPr>
                        <a:t>Ensuring that educational and health care professionals know how to screen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800" b="1" dirty="0">
                          <a:effectLst/>
                        </a:rPr>
                        <a:t>Educate others as an institutional practice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800" b="1" dirty="0">
                          <a:effectLst/>
                        </a:rPr>
                        <a:t>Encourage sensitivity and a sense of safety in institution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800" b="1" dirty="0">
                          <a:effectLst/>
                        </a:rPr>
                        <a:t>Have resource list updated and available to all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12" marR="54212" marT="0" marB="0"/>
                </a:tc>
                <a:extLst>
                  <a:ext uri="{0D108BD9-81ED-4DB2-BD59-A6C34878D82A}">
                    <a16:rowId xmlns:a16="http://schemas.microsoft.com/office/drawing/2014/main" val="2156100488"/>
                  </a:ext>
                </a:extLst>
              </a:tr>
              <a:tr h="52796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</a:rPr>
                        <a:t>Power/Laws/Resources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12" marR="54212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800" b="1" dirty="0">
                          <a:effectLst/>
                        </a:rPr>
                        <a:t>Mandate school curriculum on healthy relationships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800" b="1" dirty="0">
                          <a:effectLst/>
                        </a:rPr>
                        <a:t>Laws Mandating Screening Protocols in Primary Care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12" marR="54212" marT="0" marB="0"/>
                </a:tc>
                <a:extLst>
                  <a:ext uri="{0D108BD9-81ED-4DB2-BD59-A6C34878D82A}">
                    <a16:rowId xmlns:a16="http://schemas.microsoft.com/office/drawing/2014/main" val="2285747210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81EF6544-9BBE-4DEE-BDAC-1A6B4EFBB2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2901" y="8382458"/>
            <a:ext cx="1744198" cy="1348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A logo with text and a house&#10;&#10;Description automatically generated">
            <a:extLst>
              <a:ext uri="{FF2B5EF4-FFF2-40B4-BE49-F238E27FC236}">
                <a16:creationId xmlns:a16="http://schemas.microsoft.com/office/drawing/2014/main" id="{7E0E2030-DC97-0A6C-1919-91C7CB5776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5229" y="6388517"/>
            <a:ext cx="624015" cy="482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435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9495" y="221673"/>
            <a:ext cx="10843471" cy="1185096"/>
          </a:xfrm>
          <a:solidFill>
            <a:srgbClr val="2A0000"/>
          </a:solidFill>
        </p:spPr>
        <p:txBody>
          <a:bodyPr anchor="ctr">
            <a:normAutofit/>
          </a:bodyPr>
          <a:lstStyle/>
          <a:p>
            <a:r>
              <a:rPr lang="en-US" sz="4000" b="1" dirty="0">
                <a:solidFill>
                  <a:srgbClr val="FFC000"/>
                </a:solidFill>
              </a:rPr>
              <a:t>Preventing Gender-Based Violence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1406769"/>
          <a:ext cx="12192000" cy="60374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68098">
                  <a:extLst>
                    <a:ext uri="{9D8B030D-6E8A-4147-A177-3AD203B41FA5}">
                      <a16:colId xmlns:a16="http://schemas.microsoft.com/office/drawing/2014/main" val="1180676326"/>
                    </a:ext>
                  </a:extLst>
                </a:gridCol>
                <a:gridCol w="7623902">
                  <a:extLst>
                    <a:ext uri="{9D8B030D-6E8A-4147-A177-3AD203B41FA5}">
                      <a16:colId xmlns:a16="http://schemas.microsoft.com/office/drawing/2014/main" val="1979575813"/>
                    </a:ext>
                  </a:extLst>
                </a:gridCol>
              </a:tblGrid>
              <a:tr h="943728">
                <a:tc>
                  <a:txBody>
                    <a:bodyPr/>
                    <a:lstStyle/>
                    <a:p>
                      <a:pPr marL="27432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Contexts for Prevention</a:t>
                      </a:r>
                    </a:p>
                  </a:txBody>
                  <a:tcPr marL="51831" marR="51831" marT="25916" marB="25916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effectLst/>
                          <a:latin typeface="+mn-lt"/>
                        </a:rPr>
                        <a:t>How Domestic Violence Can Be Prevented at These Levels: </a:t>
                      </a:r>
                      <a:endParaRPr lang="en-US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31" marR="51831" marT="25916" marB="25916"/>
                </a:tc>
                <a:extLst>
                  <a:ext uri="{0D108BD9-81ED-4DB2-BD59-A6C34878D82A}">
                    <a16:rowId xmlns:a16="http://schemas.microsoft.com/office/drawing/2014/main" val="867533394"/>
                  </a:ext>
                </a:extLst>
              </a:tr>
              <a:tr h="1400849">
                <a:tc>
                  <a:txBody>
                    <a:bodyPr/>
                    <a:lstStyle/>
                    <a:p>
                      <a:pPr marL="27432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Family</a:t>
                      </a:r>
                    </a:p>
                  </a:txBody>
                  <a:tcPr marL="51831" marR="51831" marT="25916" marB="25916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+mn-lt"/>
                        </a:rPr>
                        <a:t> </a:t>
                      </a:r>
                      <a:endParaRPr lang="en-US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31" marR="51831" marT="25916" marB="25916"/>
                </a:tc>
                <a:extLst>
                  <a:ext uri="{0D108BD9-81ED-4DB2-BD59-A6C34878D82A}">
                    <a16:rowId xmlns:a16="http://schemas.microsoft.com/office/drawing/2014/main" val="1473597203"/>
                  </a:ext>
                </a:extLst>
              </a:tr>
              <a:tr h="943728">
                <a:tc>
                  <a:txBody>
                    <a:bodyPr/>
                    <a:lstStyle/>
                    <a:p>
                      <a:pPr marL="27432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Friends</a:t>
                      </a:r>
                    </a:p>
                  </a:txBody>
                  <a:tcPr marL="51831" marR="51831" marT="25916" marB="25916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+mn-lt"/>
                        </a:rPr>
                        <a:t> </a:t>
                      </a:r>
                      <a:endParaRPr lang="en-US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31" marR="51831" marT="25916" marB="25916"/>
                </a:tc>
                <a:extLst>
                  <a:ext uri="{0D108BD9-81ED-4DB2-BD59-A6C34878D82A}">
                    <a16:rowId xmlns:a16="http://schemas.microsoft.com/office/drawing/2014/main" val="2477187114"/>
                  </a:ext>
                </a:extLst>
              </a:tr>
              <a:tr h="1400849">
                <a:tc>
                  <a:txBody>
                    <a:bodyPr/>
                    <a:lstStyle/>
                    <a:p>
                      <a:pPr marL="27432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Coworkers/Fellow Students</a:t>
                      </a:r>
                    </a:p>
                  </a:txBody>
                  <a:tcPr marL="51831" marR="51831" marT="25916" marB="25916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+mn-lt"/>
                        </a:rPr>
                        <a:t> </a:t>
                      </a:r>
                      <a:endParaRPr lang="en-US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31" marR="51831" marT="25916" marB="25916"/>
                </a:tc>
                <a:extLst>
                  <a:ext uri="{0D108BD9-81ED-4DB2-BD59-A6C34878D82A}">
                    <a16:rowId xmlns:a16="http://schemas.microsoft.com/office/drawing/2014/main" val="1634652883"/>
                  </a:ext>
                </a:extLst>
              </a:tr>
              <a:tr h="943728">
                <a:tc>
                  <a:txBody>
                    <a:bodyPr/>
                    <a:lstStyle/>
                    <a:p>
                      <a:pPr marL="27432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Institutions</a:t>
                      </a:r>
                    </a:p>
                  </a:txBody>
                  <a:tcPr marL="51831" marR="51831" marT="25916" marB="25916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+mn-lt"/>
                        </a:rPr>
                        <a:t> </a:t>
                      </a:r>
                      <a:endParaRPr lang="en-US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31" marR="51831" marT="25916" marB="25916"/>
                </a:tc>
                <a:extLst>
                  <a:ext uri="{0D108BD9-81ED-4DB2-BD59-A6C34878D82A}">
                    <a16:rowId xmlns:a16="http://schemas.microsoft.com/office/drawing/2014/main" val="122539144"/>
                  </a:ext>
                </a:extLst>
              </a:tr>
              <a:tr h="404574">
                <a:tc>
                  <a:txBody>
                    <a:bodyPr/>
                    <a:lstStyle/>
                    <a:p>
                      <a:pPr marL="27432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Community</a:t>
                      </a:r>
                    </a:p>
                  </a:txBody>
                  <a:tcPr marL="51831" marR="51831" marT="25916" marB="25916"/>
                </a:tc>
                <a:tc>
                  <a:txBody>
                    <a:bodyPr/>
                    <a:lstStyle/>
                    <a:p>
                      <a:pPr algn="l"/>
                      <a:endParaRPr lang="en-US" sz="1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831" marR="51831" marT="25916" marB="25916"/>
                </a:tc>
                <a:extLst>
                  <a:ext uri="{0D108BD9-81ED-4DB2-BD59-A6C34878D82A}">
                    <a16:rowId xmlns:a16="http://schemas.microsoft.com/office/drawing/2014/main" val="2923398188"/>
                  </a:ext>
                </a:extLst>
              </a:tr>
            </a:tbl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344FCAD0-CCC9-42B7-92FA-B639A050CB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7302" y="395999"/>
            <a:ext cx="871201" cy="673743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06501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5D430E-37D1-44BF-BF2A-14C0B997C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27647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Violence Prevention Involves </a:t>
            </a:r>
            <a:br>
              <a:rPr lang="en-US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b="1" u="sng" dirty="0">
                <a:solidFill>
                  <a:schemeClr val="accent2">
                    <a:lumMod val="50000"/>
                  </a:schemeClr>
                </a:solidFill>
              </a:rPr>
              <a:t>Reducing Risk 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Factors and </a:t>
            </a:r>
            <a:r>
              <a:rPr lang="en-US" b="1" u="sng" dirty="0">
                <a:solidFill>
                  <a:schemeClr val="accent2">
                    <a:lumMod val="50000"/>
                  </a:schemeClr>
                </a:solidFill>
              </a:rPr>
              <a:t>Increasing Protective 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Factors, 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22E7929F-B2B7-439E-BE61-91F3261E2D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4053283"/>
              </p:ext>
            </p:extLst>
          </p:nvPr>
        </p:nvGraphicFramePr>
        <p:xfrm>
          <a:off x="300250" y="1044303"/>
          <a:ext cx="11891749" cy="57186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81854">
                  <a:extLst>
                    <a:ext uri="{9D8B030D-6E8A-4147-A177-3AD203B41FA5}">
                      <a16:colId xmlns:a16="http://schemas.microsoft.com/office/drawing/2014/main" val="1989307648"/>
                    </a:ext>
                  </a:extLst>
                </a:gridCol>
                <a:gridCol w="6009895">
                  <a:extLst>
                    <a:ext uri="{9D8B030D-6E8A-4147-A177-3AD203B41FA5}">
                      <a16:colId xmlns:a16="http://schemas.microsoft.com/office/drawing/2014/main" val="3839536687"/>
                    </a:ext>
                  </a:extLst>
                </a:gridCol>
              </a:tblGrid>
              <a:tr h="1031672">
                <a:tc>
                  <a:txBody>
                    <a:bodyPr/>
                    <a:lstStyle/>
                    <a:p>
                      <a:r>
                        <a:rPr lang="en-US" sz="3600" dirty="0"/>
                        <a:t>Risk Factors: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/>
                        <a:t>Protective</a:t>
                      </a:r>
                    </a:p>
                    <a:p>
                      <a:endParaRPr lang="en-US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9307876"/>
                  </a:ext>
                </a:extLst>
              </a:tr>
              <a:tr h="1786777">
                <a:tc>
                  <a:txBody>
                    <a:bodyPr/>
                    <a:lstStyle/>
                    <a:p>
                      <a:r>
                        <a:rPr lang="en-US" sz="2400" dirty="0"/>
                        <a:t>Promoting behaviors that predate upon people who are smaller or older or have a disability or are from a minoritized and targeted group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Talk about abuse and its impact. Model respectful and empowered behaviors. Create supportive environments – engage positive role models to counter negative influences. Teach empathy and accountability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2654628"/>
                  </a:ext>
                </a:extLst>
              </a:tr>
              <a:tr h="1786777">
                <a:tc>
                  <a:txBody>
                    <a:bodyPr/>
                    <a:lstStyle/>
                    <a:p>
                      <a:r>
                        <a:rPr lang="en-US" sz="2400" dirty="0"/>
                        <a:t>Media portrayals that promote stereotypes/bias/objectification/sexualization of violence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Train reporters and promote media literacy to help people to be critical consumers of media that promotes harmful stereotypes and objectification and abusive gender roles.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8028906"/>
                  </a:ext>
                </a:extLst>
              </a:tr>
              <a:tr h="758768">
                <a:tc>
                  <a:txBody>
                    <a:bodyPr/>
                    <a:lstStyle/>
                    <a:p>
                      <a:r>
                        <a:rPr lang="en-US" sz="2400" dirty="0"/>
                        <a:t>Power figures who have harmed without accountability and brag about 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6352276"/>
                  </a:ext>
                </a:extLst>
              </a:tr>
            </a:tbl>
          </a:graphicData>
        </a:graphic>
      </p:graphicFrame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B71E0467-FA97-9538-7679-B2AA41F4E8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826" r="2" b="2"/>
          <a:stretch/>
        </p:blipFill>
        <p:spPr>
          <a:xfrm>
            <a:off x="11029071" y="6030527"/>
            <a:ext cx="1108960" cy="772494"/>
          </a:xfrm>
          <a:custGeom>
            <a:avLst/>
            <a:gdLst/>
            <a:ahLst/>
            <a:cxnLst/>
            <a:rect l="l" t="t" r="r" b="b"/>
            <a:pathLst>
              <a:path w="6009490" h="4186171">
                <a:moveTo>
                  <a:pt x="9049" y="0"/>
                </a:moveTo>
                <a:lnTo>
                  <a:pt x="6009490" y="0"/>
                </a:lnTo>
                <a:lnTo>
                  <a:pt x="6009490" y="4168273"/>
                </a:lnTo>
                <a:lnTo>
                  <a:pt x="5803951" y="4172925"/>
                </a:lnTo>
                <a:cubicBezTo>
                  <a:pt x="5729787" y="4171950"/>
                  <a:pt x="5655658" y="4168322"/>
                  <a:pt x="5581704" y="4162045"/>
                </a:cubicBezTo>
                <a:cubicBezTo>
                  <a:pt x="5474340" y="4154041"/>
                  <a:pt x="5366086" y="4142987"/>
                  <a:pt x="5259485" y="4163316"/>
                </a:cubicBezTo>
                <a:cubicBezTo>
                  <a:pt x="5142465" y="4185805"/>
                  <a:pt x="5025571" y="4185932"/>
                  <a:pt x="4907534" y="4180215"/>
                </a:cubicBezTo>
                <a:cubicBezTo>
                  <a:pt x="4806650" y="4175387"/>
                  <a:pt x="4706147" y="4149975"/>
                  <a:pt x="4604501" y="4176784"/>
                </a:cubicBezTo>
                <a:cubicBezTo>
                  <a:pt x="4594387" y="4178258"/>
                  <a:pt x="4584082" y="4177826"/>
                  <a:pt x="4574133" y="4175514"/>
                </a:cubicBezTo>
                <a:cubicBezTo>
                  <a:pt x="4462958" y="4160140"/>
                  <a:pt x="4351020" y="4172718"/>
                  <a:pt x="4239463" y="4168398"/>
                </a:cubicBezTo>
                <a:cubicBezTo>
                  <a:pt x="4188005" y="4166365"/>
                  <a:pt x="4135530" y="4167509"/>
                  <a:pt x="4084706" y="4162045"/>
                </a:cubicBezTo>
                <a:cubicBezTo>
                  <a:pt x="3968067" y="4149594"/>
                  <a:pt x="3851682" y="4142987"/>
                  <a:pt x="3736314" y="4172337"/>
                </a:cubicBezTo>
                <a:cubicBezTo>
                  <a:pt x="3702643" y="4180253"/>
                  <a:pt x="3668235" y="4184509"/>
                  <a:pt x="3633650" y="4185043"/>
                </a:cubicBezTo>
                <a:cubicBezTo>
                  <a:pt x="3520696" y="4189109"/>
                  <a:pt x="3408122" y="4181358"/>
                  <a:pt x="3295549" y="4175005"/>
                </a:cubicBezTo>
                <a:cubicBezTo>
                  <a:pt x="3217408" y="4170558"/>
                  <a:pt x="3139394" y="4160902"/>
                  <a:pt x="3061127" y="4169034"/>
                </a:cubicBezTo>
                <a:cubicBezTo>
                  <a:pt x="3015640" y="4173735"/>
                  <a:pt x="2969772" y="4173735"/>
                  <a:pt x="2924285" y="4169034"/>
                </a:cubicBezTo>
                <a:cubicBezTo>
                  <a:pt x="2840452" y="4159212"/>
                  <a:pt x="2755870" y="4157382"/>
                  <a:pt x="2671694" y="4163570"/>
                </a:cubicBezTo>
                <a:cubicBezTo>
                  <a:pt x="2546033" y="4174370"/>
                  <a:pt x="2420500" y="4183391"/>
                  <a:pt x="2294459" y="4166238"/>
                </a:cubicBezTo>
                <a:cubicBezTo>
                  <a:pt x="2222976" y="4155006"/>
                  <a:pt x="2150298" y="4153685"/>
                  <a:pt x="2078460" y="4162300"/>
                </a:cubicBezTo>
                <a:cubicBezTo>
                  <a:pt x="1907313" y="4186314"/>
                  <a:pt x="1735785" y="4178563"/>
                  <a:pt x="1564257" y="4168653"/>
                </a:cubicBezTo>
                <a:cubicBezTo>
                  <a:pt x="1449650" y="4161918"/>
                  <a:pt x="1334536" y="4149594"/>
                  <a:pt x="1220183" y="4165857"/>
                </a:cubicBezTo>
                <a:cubicBezTo>
                  <a:pt x="1074321" y="4186186"/>
                  <a:pt x="928331" y="4179452"/>
                  <a:pt x="782087" y="4173481"/>
                </a:cubicBezTo>
                <a:cubicBezTo>
                  <a:pt x="674723" y="4169034"/>
                  <a:pt x="567232" y="4155565"/>
                  <a:pt x="459614" y="4172210"/>
                </a:cubicBezTo>
                <a:cubicBezTo>
                  <a:pt x="448535" y="4173722"/>
                  <a:pt x="437265" y="4172591"/>
                  <a:pt x="426706" y="4168907"/>
                </a:cubicBezTo>
                <a:cubicBezTo>
                  <a:pt x="385869" y="4155464"/>
                  <a:pt x="342085" y="4153660"/>
                  <a:pt x="300283" y="4163697"/>
                </a:cubicBezTo>
                <a:cubicBezTo>
                  <a:pt x="223159" y="4180596"/>
                  <a:pt x="146162" y="4187965"/>
                  <a:pt x="67640" y="4172591"/>
                </a:cubicBezTo>
                <a:lnTo>
                  <a:pt x="14015" y="4169393"/>
                </a:lnTo>
                <a:lnTo>
                  <a:pt x="28554" y="3856095"/>
                </a:lnTo>
                <a:cubicBezTo>
                  <a:pt x="30458" y="3735660"/>
                  <a:pt x="27412" y="3615306"/>
                  <a:pt x="15626" y="3495237"/>
                </a:cubicBezTo>
                <a:cubicBezTo>
                  <a:pt x="-847" y="3348740"/>
                  <a:pt x="-4304" y="3201174"/>
                  <a:pt x="5296" y="3054118"/>
                </a:cubicBezTo>
                <a:cubicBezTo>
                  <a:pt x="11786" y="2969961"/>
                  <a:pt x="18539" y="2885804"/>
                  <a:pt x="22776" y="2801522"/>
                </a:cubicBezTo>
                <a:cubicBezTo>
                  <a:pt x="28180" y="2681630"/>
                  <a:pt x="25173" y="2561524"/>
                  <a:pt x="13771" y="2442014"/>
                </a:cubicBezTo>
                <a:cubicBezTo>
                  <a:pt x="4237" y="2350879"/>
                  <a:pt x="3177" y="2259120"/>
                  <a:pt x="10593" y="2167807"/>
                </a:cubicBezTo>
                <a:cubicBezTo>
                  <a:pt x="25690" y="2012336"/>
                  <a:pt x="9931" y="1856863"/>
                  <a:pt x="5032" y="1701516"/>
                </a:cubicBezTo>
                <a:cubicBezTo>
                  <a:pt x="-3577" y="1415742"/>
                  <a:pt x="20393" y="1130095"/>
                  <a:pt x="9666" y="844320"/>
                </a:cubicBezTo>
                <a:cubicBezTo>
                  <a:pt x="3841" y="702958"/>
                  <a:pt x="16420" y="561723"/>
                  <a:pt x="9666" y="420361"/>
                </a:cubicBezTo>
                <a:cubicBezTo>
                  <a:pt x="4105" y="319805"/>
                  <a:pt x="397" y="219250"/>
                  <a:pt x="4105" y="118568"/>
                </a:cubicBezTo>
                <a:cubicBezTo>
                  <a:pt x="5164" y="91109"/>
                  <a:pt x="5826" y="63523"/>
                  <a:pt x="9534" y="36446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863961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5D430E-37D1-44BF-BF2A-14C0B997C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1440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b="1" dirty="0">
                <a:solidFill>
                  <a:schemeClr val="accent2">
                    <a:lumMod val="50000"/>
                  </a:schemeClr>
                </a:solidFill>
              </a:rPr>
              <a:t>Violence Prevention Involves </a:t>
            </a:r>
            <a:br>
              <a:rPr lang="en-US" sz="3200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3200" b="1" u="sng" dirty="0">
                <a:solidFill>
                  <a:schemeClr val="accent2">
                    <a:lumMod val="50000"/>
                  </a:schemeClr>
                </a:solidFill>
              </a:rPr>
              <a:t>Reducing Risk 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</a:rPr>
              <a:t>Factors and </a:t>
            </a:r>
            <a:r>
              <a:rPr lang="en-US" sz="3200" b="1" u="sng" dirty="0">
                <a:solidFill>
                  <a:schemeClr val="accent2">
                    <a:lumMod val="50000"/>
                  </a:schemeClr>
                </a:solidFill>
              </a:rPr>
              <a:t>Increasing Protective 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</a:rPr>
              <a:t>Factors, 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22E7929F-B2B7-439E-BE61-91F3261E2D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0220063"/>
              </p:ext>
            </p:extLst>
          </p:nvPr>
        </p:nvGraphicFramePr>
        <p:xfrm>
          <a:off x="176049" y="914401"/>
          <a:ext cx="11963399" cy="59895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96639">
                  <a:extLst>
                    <a:ext uri="{9D8B030D-6E8A-4147-A177-3AD203B41FA5}">
                      <a16:colId xmlns:a16="http://schemas.microsoft.com/office/drawing/2014/main" val="1989307648"/>
                    </a:ext>
                  </a:extLst>
                </a:gridCol>
                <a:gridCol w="6066760">
                  <a:extLst>
                    <a:ext uri="{9D8B030D-6E8A-4147-A177-3AD203B41FA5}">
                      <a16:colId xmlns:a16="http://schemas.microsoft.com/office/drawing/2014/main" val="3839536687"/>
                    </a:ext>
                  </a:extLst>
                </a:gridCol>
              </a:tblGrid>
              <a:tr h="1142787">
                <a:tc>
                  <a:txBody>
                    <a:bodyPr/>
                    <a:lstStyle/>
                    <a:p>
                      <a:r>
                        <a:rPr lang="en-US" sz="3600" dirty="0"/>
                        <a:t>Risk Factors: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/>
                        <a:t>Protective</a:t>
                      </a:r>
                    </a:p>
                    <a:p>
                      <a:endParaRPr lang="en-US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9307876"/>
                  </a:ext>
                </a:extLst>
              </a:tr>
              <a:tr h="1023836">
                <a:tc>
                  <a:txBody>
                    <a:bodyPr/>
                    <a:lstStyle/>
                    <a:p>
                      <a:r>
                        <a:rPr lang="en-US" sz="2800" b="1" dirty="0"/>
                        <a:t>Patriarchal Attitudes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/>
                        <a:t>Accepting, expecting, and demonstrating equal respect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2654628"/>
                  </a:ext>
                </a:extLst>
              </a:tr>
              <a:tr h="1443887">
                <a:tc>
                  <a:txBody>
                    <a:bodyPr/>
                    <a:lstStyle/>
                    <a:p>
                      <a:r>
                        <a:rPr lang="en-US" sz="2800" b="1" dirty="0"/>
                        <a:t>Shaming girl child for anger/Boy child for showing sadness or tenderness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/>
                        <a:t>Encouraging/teaching children to express tenderness, anger, fear, and sadness in appropriate ways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8028906"/>
                  </a:ext>
                </a:extLst>
              </a:tr>
              <a:tr h="951655">
                <a:tc>
                  <a:txBody>
                    <a:bodyPr/>
                    <a:lstStyle/>
                    <a:p>
                      <a:r>
                        <a:rPr lang="en-US" sz="2800" b="1" dirty="0"/>
                        <a:t>Gender Wage Gap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/>
                        <a:t>Equal pay and access to economic empowerment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6352276"/>
                  </a:ext>
                </a:extLst>
              </a:tr>
              <a:tr h="1381434">
                <a:tc>
                  <a:txBody>
                    <a:bodyPr/>
                    <a:lstStyle/>
                    <a:p>
                      <a:r>
                        <a:rPr lang="en-US" sz="2800" b="1" dirty="0"/>
                        <a:t>Blaming victims and not holding people accountable for abuse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/>
                        <a:t>Community accountability mechanisms and support for survivors to promote healing and self-sufficiency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4575295"/>
                  </a:ext>
                </a:extLst>
              </a:tr>
            </a:tbl>
          </a:graphicData>
        </a:graphic>
      </p:graphicFrame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D4030667-EA3C-5BA1-DDBA-8216D96E35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826" r="2" b="2"/>
          <a:stretch/>
        </p:blipFill>
        <p:spPr>
          <a:xfrm>
            <a:off x="11132074" y="6398332"/>
            <a:ext cx="883877" cy="615703"/>
          </a:xfrm>
          <a:custGeom>
            <a:avLst/>
            <a:gdLst/>
            <a:ahLst/>
            <a:cxnLst/>
            <a:rect l="l" t="t" r="r" b="b"/>
            <a:pathLst>
              <a:path w="6009490" h="4186171">
                <a:moveTo>
                  <a:pt x="9049" y="0"/>
                </a:moveTo>
                <a:lnTo>
                  <a:pt x="6009490" y="0"/>
                </a:lnTo>
                <a:lnTo>
                  <a:pt x="6009490" y="4168273"/>
                </a:lnTo>
                <a:lnTo>
                  <a:pt x="5803951" y="4172925"/>
                </a:lnTo>
                <a:cubicBezTo>
                  <a:pt x="5729787" y="4171950"/>
                  <a:pt x="5655658" y="4168322"/>
                  <a:pt x="5581704" y="4162045"/>
                </a:cubicBezTo>
                <a:cubicBezTo>
                  <a:pt x="5474340" y="4154041"/>
                  <a:pt x="5366086" y="4142987"/>
                  <a:pt x="5259485" y="4163316"/>
                </a:cubicBezTo>
                <a:cubicBezTo>
                  <a:pt x="5142465" y="4185805"/>
                  <a:pt x="5025571" y="4185932"/>
                  <a:pt x="4907534" y="4180215"/>
                </a:cubicBezTo>
                <a:cubicBezTo>
                  <a:pt x="4806650" y="4175387"/>
                  <a:pt x="4706147" y="4149975"/>
                  <a:pt x="4604501" y="4176784"/>
                </a:cubicBezTo>
                <a:cubicBezTo>
                  <a:pt x="4594387" y="4178258"/>
                  <a:pt x="4584082" y="4177826"/>
                  <a:pt x="4574133" y="4175514"/>
                </a:cubicBezTo>
                <a:cubicBezTo>
                  <a:pt x="4462958" y="4160140"/>
                  <a:pt x="4351020" y="4172718"/>
                  <a:pt x="4239463" y="4168398"/>
                </a:cubicBezTo>
                <a:cubicBezTo>
                  <a:pt x="4188005" y="4166365"/>
                  <a:pt x="4135530" y="4167509"/>
                  <a:pt x="4084706" y="4162045"/>
                </a:cubicBezTo>
                <a:cubicBezTo>
                  <a:pt x="3968067" y="4149594"/>
                  <a:pt x="3851682" y="4142987"/>
                  <a:pt x="3736314" y="4172337"/>
                </a:cubicBezTo>
                <a:cubicBezTo>
                  <a:pt x="3702643" y="4180253"/>
                  <a:pt x="3668235" y="4184509"/>
                  <a:pt x="3633650" y="4185043"/>
                </a:cubicBezTo>
                <a:cubicBezTo>
                  <a:pt x="3520696" y="4189109"/>
                  <a:pt x="3408122" y="4181358"/>
                  <a:pt x="3295549" y="4175005"/>
                </a:cubicBezTo>
                <a:cubicBezTo>
                  <a:pt x="3217408" y="4170558"/>
                  <a:pt x="3139394" y="4160902"/>
                  <a:pt x="3061127" y="4169034"/>
                </a:cubicBezTo>
                <a:cubicBezTo>
                  <a:pt x="3015640" y="4173735"/>
                  <a:pt x="2969772" y="4173735"/>
                  <a:pt x="2924285" y="4169034"/>
                </a:cubicBezTo>
                <a:cubicBezTo>
                  <a:pt x="2840452" y="4159212"/>
                  <a:pt x="2755870" y="4157382"/>
                  <a:pt x="2671694" y="4163570"/>
                </a:cubicBezTo>
                <a:cubicBezTo>
                  <a:pt x="2546033" y="4174370"/>
                  <a:pt x="2420500" y="4183391"/>
                  <a:pt x="2294459" y="4166238"/>
                </a:cubicBezTo>
                <a:cubicBezTo>
                  <a:pt x="2222976" y="4155006"/>
                  <a:pt x="2150298" y="4153685"/>
                  <a:pt x="2078460" y="4162300"/>
                </a:cubicBezTo>
                <a:cubicBezTo>
                  <a:pt x="1907313" y="4186314"/>
                  <a:pt x="1735785" y="4178563"/>
                  <a:pt x="1564257" y="4168653"/>
                </a:cubicBezTo>
                <a:cubicBezTo>
                  <a:pt x="1449650" y="4161918"/>
                  <a:pt x="1334536" y="4149594"/>
                  <a:pt x="1220183" y="4165857"/>
                </a:cubicBezTo>
                <a:cubicBezTo>
                  <a:pt x="1074321" y="4186186"/>
                  <a:pt x="928331" y="4179452"/>
                  <a:pt x="782087" y="4173481"/>
                </a:cubicBezTo>
                <a:cubicBezTo>
                  <a:pt x="674723" y="4169034"/>
                  <a:pt x="567232" y="4155565"/>
                  <a:pt x="459614" y="4172210"/>
                </a:cubicBezTo>
                <a:cubicBezTo>
                  <a:pt x="448535" y="4173722"/>
                  <a:pt x="437265" y="4172591"/>
                  <a:pt x="426706" y="4168907"/>
                </a:cubicBezTo>
                <a:cubicBezTo>
                  <a:pt x="385869" y="4155464"/>
                  <a:pt x="342085" y="4153660"/>
                  <a:pt x="300283" y="4163697"/>
                </a:cubicBezTo>
                <a:cubicBezTo>
                  <a:pt x="223159" y="4180596"/>
                  <a:pt x="146162" y="4187965"/>
                  <a:pt x="67640" y="4172591"/>
                </a:cubicBezTo>
                <a:lnTo>
                  <a:pt x="14015" y="4169393"/>
                </a:lnTo>
                <a:lnTo>
                  <a:pt x="28554" y="3856095"/>
                </a:lnTo>
                <a:cubicBezTo>
                  <a:pt x="30458" y="3735660"/>
                  <a:pt x="27412" y="3615306"/>
                  <a:pt x="15626" y="3495237"/>
                </a:cubicBezTo>
                <a:cubicBezTo>
                  <a:pt x="-847" y="3348740"/>
                  <a:pt x="-4304" y="3201174"/>
                  <a:pt x="5296" y="3054118"/>
                </a:cubicBezTo>
                <a:cubicBezTo>
                  <a:pt x="11786" y="2969961"/>
                  <a:pt x="18539" y="2885804"/>
                  <a:pt x="22776" y="2801522"/>
                </a:cubicBezTo>
                <a:cubicBezTo>
                  <a:pt x="28180" y="2681630"/>
                  <a:pt x="25173" y="2561524"/>
                  <a:pt x="13771" y="2442014"/>
                </a:cubicBezTo>
                <a:cubicBezTo>
                  <a:pt x="4237" y="2350879"/>
                  <a:pt x="3177" y="2259120"/>
                  <a:pt x="10593" y="2167807"/>
                </a:cubicBezTo>
                <a:cubicBezTo>
                  <a:pt x="25690" y="2012336"/>
                  <a:pt x="9931" y="1856863"/>
                  <a:pt x="5032" y="1701516"/>
                </a:cubicBezTo>
                <a:cubicBezTo>
                  <a:pt x="-3577" y="1415742"/>
                  <a:pt x="20393" y="1130095"/>
                  <a:pt x="9666" y="844320"/>
                </a:cubicBezTo>
                <a:cubicBezTo>
                  <a:pt x="3841" y="702958"/>
                  <a:pt x="16420" y="561723"/>
                  <a:pt x="9666" y="420361"/>
                </a:cubicBezTo>
                <a:cubicBezTo>
                  <a:pt x="4105" y="319805"/>
                  <a:pt x="397" y="219250"/>
                  <a:pt x="4105" y="118568"/>
                </a:cubicBezTo>
                <a:cubicBezTo>
                  <a:pt x="5164" y="91109"/>
                  <a:pt x="5826" y="63523"/>
                  <a:pt x="9534" y="36446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976914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211153-E5EC-4CCC-BB74-D93A0AF92D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44809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Prevention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6F294F-88D1-41A1-B344-3F76AAD657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73457"/>
            <a:ext cx="10515600" cy="5303506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Prevent Connect! </a:t>
            </a:r>
            <a:r>
              <a:rPr lang="en-US" dirty="0">
                <a:hlinkClick r:id="rId2"/>
              </a:rPr>
              <a:t>https://www.preventconnect.org/</a:t>
            </a:r>
            <a:r>
              <a:rPr lang="en-US" dirty="0"/>
              <a:t> </a:t>
            </a:r>
          </a:p>
          <a:p>
            <a:r>
              <a:rPr lang="en-US" b="1" dirty="0"/>
              <a:t>Futures Without Violence </a:t>
            </a:r>
            <a:r>
              <a:rPr lang="en-US" dirty="0">
                <a:hlinkClick r:id="rId3"/>
              </a:rPr>
              <a:t>https://www.futureswithoutviolence.org/</a:t>
            </a:r>
            <a:r>
              <a:rPr lang="en-US" dirty="0"/>
              <a:t> </a:t>
            </a:r>
          </a:p>
          <a:p>
            <a:r>
              <a:rPr lang="en-US" b="1" dirty="0"/>
              <a:t>Between Friends </a:t>
            </a:r>
            <a:r>
              <a:rPr lang="en-US" dirty="0"/>
              <a:t>REACH curriculum </a:t>
            </a:r>
            <a:r>
              <a:rPr lang="en-US" dirty="0">
                <a:hlinkClick r:id="rId4"/>
              </a:rPr>
              <a:t>https://www.betweenfriendschicago.org/</a:t>
            </a:r>
            <a:r>
              <a:rPr lang="en-US" dirty="0"/>
              <a:t> </a:t>
            </a:r>
          </a:p>
          <a:p>
            <a:r>
              <a:rPr lang="en-US" b="1" dirty="0"/>
              <a:t>Love is Respect </a:t>
            </a:r>
            <a:r>
              <a:rPr lang="en-US" dirty="0">
                <a:hlinkClick r:id="rId5"/>
              </a:rPr>
              <a:t>https://www.loveisrespect.org/</a:t>
            </a:r>
            <a:r>
              <a:rPr lang="en-US" dirty="0"/>
              <a:t>   </a:t>
            </a:r>
          </a:p>
          <a:p>
            <a:r>
              <a:rPr lang="en-US" b="1" dirty="0"/>
              <a:t>UN Women </a:t>
            </a:r>
            <a:r>
              <a:rPr lang="en-US" dirty="0">
                <a:hlinkClick r:id="rId6"/>
              </a:rPr>
              <a:t>https://www.unwomen.org/en/what-we-do/ending-violence-against-women/prevention#_Resources</a:t>
            </a:r>
            <a:r>
              <a:rPr lang="en-US" dirty="0"/>
              <a:t>     </a:t>
            </a:r>
          </a:p>
          <a:p>
            <a:r>
              <a:rPr lang="en-US" b="1" dirty="0"/>
              <a:t>Partners for Prevention </a:t>
            </a:r>
            <a:r>
              <a:rPr lang="en-US" dirty="0">
                <a:hlinkClick r:id="rId7"/>
              </a:rPr>
              <a:t>http://www.partners4prevention.org/</a:t>
            </a:r>
            <a:r>
              <a:rPr lang="en-US" dirty="0"/>
              <a:t> </a:t>
            </a:r>
          </a:p>
          <a:p>
            <a:r>
              <a:rPr lang="en-US" b="1" dirty="0" err="1">
                <a:solidFill>
                  <a:srgbClr val="2A0000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Equimundo</a:t>
            </a:r>
            <a:r>
              <a:rPr lang="en-US" b="1" dirty="0">
                <a:solidFill>
                  <a:srgbClr val="954F72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dirty="0">
                <a:solidFill>
                  <a:srgbClr val="954F72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 https://promundoglobal.org/10-ways-men-can-prevent-gender-based-violence-for-16-days-of-activism/</a:t>
            </a:r>
            <a:endParaRPr lang="en-US" dirty="0">
              <a:solidFill>
                <a:srgbClr val="954F72"/>
              </a:solidFill>
            </a:endParaRPr>
          </a:p>
          <a:p>
            <a:r>
              <a:rPr lang="en-US" b="1" dirty="0"/>
              <a:t>CDC Veto Violence </a:t>
            </a:r>
            <a:r>
              <a:rPr lang="en-US" dirty="0">
                <a:hlinkClick r:id="rId9"/>
              </a:rPr>
              <a:t>https://vetoviolence.cdc.gov/apps/main/prevention-information/35</a:t>
            </a:r>
            <a:endParaRPr lang="en-US" dirty="0"/>
          </a:p>
          <a:p>
            <a:r>
              <a:rPr lang="en-US" b="1" dirty="0"/>
              <a:t>VALOR US </a:t>
            </a:r>
            <a:r>
              <a:rPr lang="en-US" dirty="0">
                <a:hlinkClick r:id="rId10"/>
              </a:rPr>
              <a:t>https://www.valor.us/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1DB57A70-5D9B-0707-9187-E78187ACCCDC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t="9826" r="2" b="2"/>
          <a:stretch/>
        </p:blipFill>
        <p:spPr>
          <a:xfrm>
            <a:off x="11029071" y="6030527"/>
            <a:ext cx="1108960" cy="772494"/>
          </a:xfrm>
          <a:custGeom>
            <a:avLst/>
            <a:gdLst/>
            <a:ahLst/>
            <a:cxnLst/>
            <a:rect l="l" t="t" r="r" b="b"/>
            <a:pathLst>
              <a:path w="6009490" h="4186171">
                <a:moveTo>
                  <a:pt x="9049" y="0"/>
                </a:moveTo>
                <a:lnTo>
                  <a:pt x="6009490" y="0"/>
                </a:lnTo>
                <a:lnTo>
                  <a:pt x="6009490" y="4168273"/>
                </a:lnTo>
                <a:lnTo>
                  <a:pt x="5803951" y="4172925"/>
                </a:lnTo>
                <a:cubicBezTo>
                  <a:pt x="5729787" y="4171950"/>
                  <a:pt x="5655658" y="4168322"/>
                  <a:pt x="5581704" y="4162045"/>
                </a:cubicBezTo>
                <a:cubicBezTo>
                  <a:pt x="5474340" y="4154041"/>
                  <a:pt x="5366086" y="4142987"/>
                  <a:pt x="5259485" y="4163316"/>
                </a:cubicBezTo>
                <a:cubicBezTo>
                  <a:pt x="5142465" y="4185805"/>
                  <a:pt x="5025571" y="4185932"/>
                  <a:pt x="4907534" y="4180215"/>
                </a:cubicBezTo>
                <a:cubicBezTo>
                  <a:pt x="4806650" y="4175387"/>
                  <a:pt x="4706147" y="4149975"/>
                  <a:pt x="4604501" y="4176784"/>
                </a:cubicBezTo>
                <a:cubicBezTo>
                  <a:pt x="4594387" y="4178258"/>
                  <a:pt x="4584082" y="4177826"/>
                  <a:pt x="4574133" y="4175514"/>
                </a:cubicBezTo>
                <a:cubicBezTo>
                  <a:pt x="4462958" y="4160140"/>
                  <a:pt x="4351020" y="4172718"/>
                  <a:pt x="4239463" y="4168398"/>
                </a:cubicBezTo>
                <a:cubicBezTo>
                  <a:pt x="4188005" y="4166365"/>
                  <a:pt x="4135530" y="4167509"/>
                  <a:pt x="4084706" y="4162045"/>
                </a:cubicBezTo>
                <a:cubicBezTo>
                  <a:pt x="3968067" y="4149594"/>
                  <a:pt x="3851682" y="4142987"/>
                  <a:pt x="3736314" y="4172337"/>
                </a:cubicBezTo>
                <a:cubicBezTo>
                  <a:pt x="3702643" y="4180253"/>
                  <a:pt x="3668235" y="4184509"/>
                  <a:pt x="3633650" y="4185043"/>
                </a:cubicBezTo>
                <a:cubicBezTo>
                  <a:pt x="3520696" y="4189109"/>
                  <a:pt x="3408122" y="4181358"/>
                  <a:pt x="3295549" y="4175005"/>
                </a:cubicBezTo>
                <a:cubicBezTo>
                  <a:pt x="3217408" y="4170558"/>
                  <a:pt x="3139394" y="4160902"/>
                  <a:pt x="3061127" y="4169034"/>
                </a:cubicBezTo>
                <a:cubicBezTo>
                  <a:pt x="3015640" y="4173735"/>
                  <a:pt x="2969772" y="4173735"/>
                  <a:pt x="2924285" y="4169034"/>
                </a:cubicBezTo>
                <a:cubicBezTo>
                  <a:pt x="2840452" y="4159212"/>
                  <a:pt x="2755870" y="4157382"/>
                  <a:pt x="2671694" y="4163570"/>
                </a:cubicBezTo>
                <a:cubicBezTo>
                  <a:pt x="2546033" y="4174370"/>
                  <a:pt x="2420500" y="4183391"/>
                  <a:pt x="2294459" y="4166238"/>
                </a:cubicBezTo>
                <a:cubicBezTo>
                  <a:pt x="2222976" y="4155006"/>
                  <a:pt x="2150298" y="4153685"/>
                  <a:pt x="2078460" y="4162300"/>
                </a:cubicBezTo>
                <a:cubicBezTo>
                  <a:pt x="1907313" y="4186314"/>
                  <a:pt x="1735785" y="4178563"/>
                  <a:pt x="1564257" y="4168653"/>
                </a:cubicBezTo>
                <a:cubicBezTo>
                  <a:pt x="1449650" y="4161918"/>
                  <a:pt x="1334536" y="4149594"/>
                  <a:pt x="1220183" y="4165857"/>
                </a:cubicBezTo>
                <a:cubicBezTo>
                  <a:pt x="1074321" y="4186186"/>
                  <a:pt x="928331" y="4179452"/>
                  <a:pt x="782087" y="4173481"/>
                </a:cubicBezTo>
                <a:cubicBezTo>
                  <a:pt x="674723" y="4169034"/>
                  <a:pt x="567232" y="4155565"/>
                  <a:pt x="459614" y="4172210"/>
                </a:cubicBezTo>
                <a:cubicBezTo>
                  <a:pt x="448535" y="4173722"/>
                  <a:pt x="437265" y="4172591"/>
                  <a:pt x="426706" y="4168907"/>
                </a:cubicBezTo>
                <a:cubicBezTo>
                  <a:pt x="385869" y="4155464"/>
                  <a:pt x="342085" y="4153660"/>
                  <a:pt x="300283" y="4163697"/>
                </a:cubicBezTo>
                <a:cubicBezTo>
                  <a:pt x="223159" y="4180596"/>
                  <a:pt x="146162" y="4187965"/>
                  <a:pt x="67640" y="4172591"/>
                </a:cubicBezTo>
                <a:lnTo>
                  <a:pt x="14015" y="4169393"/>
                </a:lnTo>
                <a:lnTo>
                  <a:pt x="28554" y="3856095"/>
                </a:lnTo>
                <a:cubicBezTo>
                  <a:pt x="30458" y="3735660"/>
                  <a:pt x="27412" y="3615306"/>
                  <a:pt x="15626" y="3495237"/>
                </a:cubicBezTo>
                <a:cubicBezTo>
                  <a:pt x="-847" y="3348740"/>
                  <a:pt x="-4304" y="3201174"/>
                  <a:pt x="5296" y="3054118"/>
                </a:cubicBezTo>
                <a:cubicBezTo>
                  <a:pt x="11786" y="2969961"/>
                  <a:pt x="18539" y="2885804"/>
                  <a:pt x="22776" y="2801522"/>
                </a:cubicBezTo>
                <a:cubicBezTo>
                  <a:pt x="28180" y="2681630"/>
                  <a:pt x="25173" y="2561524"/>
                  <a:pt x="13771" y="2442014"/>
                </a:cubicBezTo>
                <a:cubicBezTo>
                  <a:pt x="4237" y="2350879"/>
                  <a:pt x="3177" y="2259120"/>
                  <a:pt x="10593" y="2167807"/>
                </a:cubicBezTo>
                <a:cubicBezTo>
                  <a:pt x="25690" y="2012336"/>
                  <a:pt x="9931" y="1856863"/>
                  <a:pt x="5032" y="1701516"/>
                </a:cubicBezTo>
                <a:cubicBezTo>
                  <a:pt x="-3577" y="1415742"/>
                  <a:pt x="20393" y="1130095"/>
                  <a:pt x="9666" y="844320"/>
                </a:cubicBezTo>
                <a:cubicBezTo>
                  <a:pt x="3841" y="702958"/>
                  <a:pt x="16420" y="561723"/>
                  <a:pt x="9666" y="420361"/>
                </a:cubicBezTo>
                <a:cubicBezTo>
                  <a:pt x="4105" y="319805"/>
                  <a:pt x="397" y="219250"/>
                  <a:pt x="4105" y="118568"/>
                </a:cubicBezTo>
                <a:cubicBezTo>
                  <a:pt x="5164" y="91109"/>
                  <a:pt x="5826" y="63523"/>
                  <a:pt x="9534" y="36446"/>
                </a:cubicBezTo>
                <a:close/>
              </a:path>
            </a:pathLst>
          </a:custGeom>
        </p:spPr>
      </p:pic>
      <p:pic>
        <p:nvPicPr>
          <p:cNvPr id="6" name="Picture 5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E1A8D5BE-43C8-C5E4-FAE4-19A9CD61A75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332" y="0"/>
            <a:ext cx="1041941" cy="873457"/>
          </a:xfrm>
          <a:prstGeom prst="rect">
            <a:avLst/>
          </a:prstGeom>
        </p:spPr>
      </p:pic>
      <p:pic>
        <p:nvPicPr>
          <p:cNvPr id="8" name="Picture 7" descr="A picture containing logo&#10;&#10;Description automatically generated">
            <a:extLst>
              <a:ext uri="{FF2B5EF4-FFF2-40B4-BE49-F238E27FC236}">
                <a16:creationId xmlns:a16="http://schemas.microsoft.com/office/drawing/2014/main" id="{CAEDF66F-691B-B5B9-BE2A-CA613E29D353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1767" y="114323"/>
            <a:ext cx="1826429" cy="644809"/>
          </a:xfrm>
          <a:prstGeom prst="rect">
            <a:avLst/>
          </a:prstGeom>
        </p:spPr>
      </p:pic>
      <p:pic>
        <p:nvPicPr>
          <p:cNvPr id="10" name="Picture 9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A9228F81-4147-6E66-809C-9711BDC7EFF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27" y="5879806"/>
            <a:ext cx="933443" cy="933443"/>
          </a:xfrm>
          <a:prstGeom prst="rect">
            <a:avLst/>
          </a:prstGeom>
        </p:spPr>
      </p:pic>
      <p:pic>
        <p:nvPicPr>
          <p:cNvPr id="12" name="Picture 11" descr="A picture containing company name&#10;&#10;Description automatically generated">
            <a:extLst>
              <a:ext uri="{FF2B5EF4-FFF2-40B4-BE49-F238E27FC236}">
                <a16:creationId xmlns:a16="http://schemas.microsoft.com/office/drawing/2014/main" id="{E68EEFE2-E2F6-F234-D04E-29E0F591C70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8918" y="2094955"/>
            <a:ext cx="1524245" cy="640394"/>
          </a:xfrm>
          <a:prstGeom prst="rect">
            <a:avLst/>
          </a:prstGeom>
        </p:spPr>
      </p:pic>
      <p:pic>
        <p:nvPicPr>
          <p:cNvPr id="14" name="Picture 13" descr="A picture containing icon&#10;&#10;Description automatically generated">
            <a:extLst>
              <a:ext uri="{FF2B5EF4-FFF2-40B4-BE49-F238E27FC236}">
                <a16:creationId xmlns:a16="http://schemas.microsoft.com/office/drawing/2014/main" id="{22660CFD-D1E6-62A2-140A-1C7FECE182A6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0584" y="817756"/>
            <a:ext cx="600457" cy="225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200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A9817-133A-5BC9-3253-D45D19B36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95533"/>
            <a:ext cx="12192000" cy="1187354"/>
          </a:xfrm>
          <a:solidFill>
            <a:srgbClr val="800000"/>
          </a:solidFill>
        </p:spPr>
        <p:txBody>
          <a:bodyPr/>
          <a:lstStyle/>
          <a:p>
            <a:pPr algn="ctr"/>
            <a:r>
              <a:rPr lang="en-US" dirty="0">
                <a:solidFill>
                  <a:srgbClr val="FFFF00"/>
                </a:solidFill>
                <a:latin typeface="+mn-lt"/>
              </a:rPr>
              <a:t>How Can You Promote Healthy Norms?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1CAEC5-A969-E427-564E-25FD8943BA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91821"/>
            <a:ext cx="10515600" cy="508514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600" dirty="0"/>
              <a:t>?</a:t>
            </a:r>
          </a:p>
          <a:p>
            <a:r>
              <a:rPr lang="en-US" sz="2400" dirty="0"/>
              <a:t>Friends and Family</a:t>
            </a:r>
          </a:p>
          <a:p>
            <a:r>
              <a:rPr lang="en-US" sz="2400" dirty="0"/>
              <a:t>Coworkers/Classmates</a:t>
            </a:r>
          </a:p>
          <a:p>
            <a:r>
              <a:rPr lang="en-US" sz="2400" dirty="0"/>
              <a:t>Community Members</a:t>
            </a:r>
          </a:p>
          <a:p>
            <a:r>
              <a:rPr lang="en-US" sz="2400" dirty="0"/>
              <a:t>Institutional Practices (healthcare, education, social services, juvenile justice)</a:t>
            </a:r>
          </a:p>
          <a:p>
            <a:r>
              <a:rPr lang="en-US" sz="2400" dirty="0"/>
              <a:t>Policymakers</a:t>
            </a:r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E53BA8AB-2CF1-F98D-BCDF-25CF1AEFB1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826" r="2" b="2"/>
          <a:stretch/>
        </p:blipFill>
        <p:spPr>
          <a:xfrm>
            <a:off x="11029071" y="6030527"/>
            <a:ext cx="1108960" cy="772494"/>
          </a:xfrm>
          <a:custGeom>
            <a:avLst/>
            <a:gdLst/>
            <a:ahLst/>
            <a:cxnLst/>
            <a:rect l="l" t="t" r="r" b="b"/>
            <a:pathLst>
              <a:path w="6009490" h="4186171">
                <a:moveTo>
                  <a:pt x="9049" y="0"/>
                </a:moveTo>
                <a:lnTo>
                  <a:pt x="6009490" y="0"/>
                </a:lnTo>
                <a:lnTo>
                  <a:pt x="6009490" y="4168273"/>
                </a:lnTo>
                <a:lnTo>
                  <a:pt x="5803951" y="4172925"/>
                </a:lnTo>
                <a:cubicBezTo>
                  <a:pt x="5729787" y="4171950"/>
                  <a:pt x="5655658" y="4168322"/>
                  <a:pt x="5581704" y="4162045"/>
                </a:cubicBezTo>
                <a:cubicBezTo>
                  <a:pt x="5474340" y="4154041"/>
                  <a:pt x="5366086" y="4142987"/>
                  <a:pt x="5259485" y="4163316"/>
                </a:cubicBezTo>
                <a:cubicBezTo>
                  <a:pt x="5142465" y="4185805"/>
                  <a:pt x="5025571" y="4185932"/>
                  <a:pt x="4907534" y="4180215"/>
                </a:cubicBezTo>
                <a:cubicBezTo>
                  <a:pt x="4806650" y="4175387"/>
                  <a:pt x="4706147" y="4149975"/>
                  <a:pt x="4604501" y="4176784"/>
                </a:cubicBezTo>
                <a:cubicBezTo>
                  <a:pt x="4594387" y="4178258"/>
                  <a:pt x="4584082" y="4177826"/>
                  <a:pt x="4574133" y="4175514"/>
                </a:cubicBezTo>
                <a:cubicBezTo>
                  <a:pt x="4462958" y="4160140"/>
                  <a:pt x="4351020" y="4172718"/>
                  <a:pt x="4239463" y="4168398"/>
                </a:cubicBezTo>
                <a:cubicBezTo>
                  <a:pt x="4188005" y="4166365"/>
                  <a:pt x="4135530" y="4167509"/>
                  <a:pt x="4084706" y="4162045"/>
                </a:cubicBezTo>
                <a:cubicBezTo>
                  <a:pt x="3968067" y="4149594"/>
                  <a:pt x="3851682" y="4142987"/>
                  <a:pt x="3736314" y="4172337"/>
                </a:cubicBezTo>
                <a:cubicBezTo>
                  <a:pt x="3702643" y="4180253"/>
                  <a:pt x="3668235" y="4184509"/>
                  <a:pt x="3633650" y="4185043"/>
                </a:cubicBezTo>
                <a:cubicBezTo>
                  <a:pt x="3520696" y="4189109"/>
                  <a:pt x="3408122" y="4181358"/>
                  <a:pt x="3295549" y="4175005"/>
                </a:cubicBezTo>
                <a:cubicBezTo>
                  <a:pt x="3217408" y="4170558"/>
                  <a:pt x="3139394" y="4160902"/>
                  <a:pt x="3061127" y="4169034"/>
                </a:cubicBezTo>
                <a:cubicBezTo>
                  <a:pt x="3015640" y="4173735"/>
                  <a:pt x="2969772" y="4173735"/>
                  <a:pt x="2924285" y="4169034"/>
                </a:cubicBezTo>
                <a:cubicBezTo>
                  <a:pt x="2840452" y="4159212"/>
                  <a:pt x="2755870" y="4157382"/>
                  <a:pt x="2671694" y="4163570"/>
                </a:cubicBezTo>
                <a:cubicBezTo>
                  <a:pt x="2546033" y="4174370"/>
                  <a:pt x="2420500" y="4183391"/>
                  <a:pt x="2294459" y="4166238"/>
                </a:cubicBezTo>
                <a:cubicBezTo>
                  <a:pt x="2222976" y="4155006"/>
                  <a:pt x="2150298" y="4153685"/>
                  <a:pt x="2078460" y="4162300"/>
                </a:cubicBezTo>
                <a:cubicBezTo>
                  <a:pt x="1907313" y="4186314"/>
                  <a:pt x="1735785" y="4178563"/>
                  <a:pt x="1564257" y="4168653"/>
                </a:cubicBezTo>
                <a:cubicBezTo>
                  <a:pt x="1449650" y="4161918"/>
                  <a:pt x="1334536" y="4149594"/>
                  <a:pt x="1220183" y="4165857"/>
                </a:cubicBezTo>
                <a:cubicBezTo>
                  <a:pt x="1074321" y="4186186"/>
                  <a:pt x="928331" y="4179452"/>
                  <a:pt x="782087" y="4173481"/>
                </a:cubicBezTo>
                <a:cubicBezTo>
                  <a:pt x="674723" y="4169034"/>
                  <a:pt x="567232" y="4155565"/>
                  <a:pt x="459614" y="4172210"/>
                </a:cubicBezTo>
                <a:cubicBezTo>
                  <a:pt x="448535" y="4173722"/>
                  <a:pt x="437265" y="4172591"/>
                  <a:pt x="426706" y="4168907"/>
                </a:cubicBezTo>
                <a:cubicBezTo>
                  <a:pt x="385869" y="4155464"/>
                  <a:pt x="342085" y="4153660"/>
                  <a:pt x="300283" y="4163697"/>
                </a:cubicBezTo>
                <a:cubicBezTo>
                  <a:pt x="223159" y="4180596"/>
                  <a:pt x="146162" y="4187965"/>
                  <a:pt x="67640" y="4172591"/>
                </a:cubicBezTo>
                <a:lnTo>
                  <a:pt x="14015" y="4169393"/>
                </a:lnTo>
                <a:lnTo>
                  <a:pt x="28554" y="3856095"/>
                </a:lnTo>
                <a:cubicBezTo>
                  <a:pt x="30458" y="3735660"/>
                  <a:pt x="27412" y="3615306"/>
                  <a:pt x="15626" y="3495237"/>
                </a:cubicBezTo>
                <a:cubicBezTo>
                  <a:pt x="-847" y="3348740"/>
                  <a:pt x="-4304" y="3201174"/>
                  <a:pt x="5296" y="3054118"/>
                </a:cubicBezTo>
                <a:cubicBezTo>
                  <a:pt x="11786" y="2969961"/>
                  <a:pt x="18539" y="2885804"/>
                  <a:pt x="22776" y="2801522"/>
                </a:cubicBezTo>
                <a:cubicBezTo>
                  <a:pt x="28180" y="2681630"/>
                  <a:pt x="25173" y="2561524"/>
                  <a:pt x="13771" y="2442014"/>
                </a:cubicBezTo>
                <a:cubicBezTo>
                  <a:pt x="4237" y="2350879"/>
                  <a:pt x="3177" y="2259120"/>
                  <a:pt x="10593" y="2167807"/>
                </a:cubicBezTo>
                <a:cubicBezTo>
                  <a:pt x="25690" y="2012336"/>
                  <a:pt x="9931" y="1856863"/>
                  <a:pt x="5032" y="1701516"/>
                </a:cubicBezTo>
                <a:cubicBezTo>
                  <a:pt x="-3577" y="1415742"/>
                  <a:pt x="20393" y="1130095"/>
                  <a:pt x="9666" y="844320"/>
                </a:cubicBezTo>
                <a:cubicBezTo>
                  <a:pt x="3841" y="702958"/>
                  <a:pt x="16420" y="561723"/>
                  <a:pt x="9666" y="420361"/>
                </a:cubicBezTo>
                <a:cubicBezTo>
                  <a:pt x="4105" y="319805"/>
                  <a:pt x="397" y="219250"/>
                  <a:pt x="4105" y="118568"/>
                </a:cubicBezTo>
                <a:cubicBezTo>
                  <a:pt x="5164" y="91109"/>
                  <a:pt x="5826" y="63523"/>
                  <a:pt x="9534" y="36446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348890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A9817-133A-5BC9-3253-D45D19B36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95533"/>
            <a:ext cx="12192000" cy="1187354"/>
          </a:xfrm>
          <a:solidFill>
            <a:srgbClr val="800000"/>
          </a:solidFill>
        </p:spPr>
        <p:txBody>
          <a:bodyPr/>
          <a:lstStyle/>
          <a:p>
            <a:pPr algn="ctr"/>
            <a:r>
              <a:rPr lang="en-US" dirty="0">
                <a:solidFill>
                  <a:srgbClr val="FFFF00"/>
                </a:solidFill>
                <a:latin typeface="+mn-lt"/>
              </a:rPr>
              <a:t>How Can You Promote Healthy Norms?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1CAEC5-A969-E427-564E-25FD8943BA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91821"/>
            <a:ext cx="10515600" cy="508514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600" dirty="0"/>
              <a:t>?</a:t>
            </a:r>
          </a:p>
          <a:p>
            <a:r>
              <a:rPr lang="en-US" sz="2400" dirty="0"/>
              <a:t>Friends and Family</a:t>
            </a:r>
          </a:p>
          <a:p>
            <a:r>
              <a:rPr lang="en-US" sz="2400" dirty="0"/>
              <a:t>Coworkers/Classmates</a:t>
            </a:r>
          </a:p>
          <a:p>
            <a:r>
              <a:rPr lang="en-US" sz="2400" dirty="0"/>
              <a:t>Community Members</a:t>
            </a:r>
          </a:p>
          <a:p>
            <a:r>
              <a:rPr lang="en-US" sz="2400" dirty="0"/>
              <a:t>Institutional Practices (healthcare, education, social services, juvenile justice)</a:t>
            </a:r>
          </a:p>
          <a:p>
            <a:r>
              <a:rPr lang="en-US" sz="2400" dirty="0"/>
              <a:t>Policymakers</a:t>
            </a:r>
          </a:p>
        </p:txBody>
      </p:sp>
    </p:spTree>
    <p:extLst>
      <p:ext uri="{BB962C8B-B14F-4D97-AF65-F5344CB8AC3E}">
        <p14:creationId xmlns:p14="http://schemas.microsoft.com/office/powerpoint/2010/main" val="232254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301F1-E59A-72CC-3EC6-03CAD4496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091916" cy="1325563"/>
          </a:xfrm>
          <a:solidFill>
            <a:srgbClr val="800000"/>
          </a:solidFill>
        </p:spPr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Early Childhood Prevention (Breakout Exercise)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BA50D4-B596-AF90-62E1-981A979C1A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773" y="1825625"/>
            <a:ext cx="11190027" cy="4351338"/>
          </a:xfrm>
        </p:spPr>
        <p:txBody>
          <a:bodyPr/>
          <a:lstStyle/>
          <a:p>
            <a:r>
              <a:rPr lang="en-US" dirty="0"/>
              <a:t>Activities that teach consent at age-appropriate levels</a:t>
            </a:r>
          </a:p>
          <a:p>
            <a:r>
              <a:rPr lang="en-US" dirty="0"/>
              <a:t>Ensure adults respect boundaries</a:t>
            </a:r>
          </a:p>
          <a:p>
            <a:r>
              <a:rPr lang="en-US" dirty="0"/>
              <a:t>Hold conversations about power dynamics and the problems with misuse of power </a:t>
            </a:r>
          </a:p>
          <a:p>
            <a:r>
              <a:rPr lang="en-US" dirty="0"/>
              <a:t>Accountability: person who harmed is informed of what the harm was and its impact</a:t>
            </a:r>
          </a:p>
          <a:p>
            <a:r>
              <a:rPr lang="en-US" dirty="0"/>
              <a:t>Identify safe people to talk with</a:t>
            </a:r>
          </a:p>
        </p:txBody>
      </p:sp>
    </p:spTree>
    <p:extLst>
      <p:ext uri="{BB962C8B-B14F-4D97-AF65-F5344CB8AC3E}">
        <p14:creationId xmlns:p14="http://schemas.microsoft.com/office/powerpoint/2010/main" val="20322285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73B285F4-02D2-4DD1-A8AD-853CE36A16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52463" y="4726300"/>
            <a:ext cx="9144000" cy="1655762"/>
          </a:xfrm>
        </p:spPr>
        <p:txBody>
          <a:bodyPr/>
          <a:lstStyle/>
          <a:p>
            <a:r>
              <a:rPr lang="en-US" b="1" dirty="0"/>
              <a:t>Upstream and Downstream Efforts:</a:t>
            </a:r>
          </a:p>
          <a:p>
            <a:r>
              <a:rPr lang="en-US" b="1" dirty="0"/>
              <a:t>Bodies in the River</a:t>
            </a:r>
          </a:p>
        </p:txBody>
      </p:sp>
      <p:pic>
        <p:nvPicPr>
          <p:cNvPr id="4" name="Picture 3" descr="A map of a river with a river and a building&#10;&#10;Description automatically generated with medium confidence">
            <a:extLst>
              <a:ext uri="{FF2B5EF4-FFF2-40B4-BE49-F238E27FC236}">
                <a16:creationId xmlns:a16="http://schemas.microsoft.com/office/drawing/2014/main" id="{2B96A7E8-AD41-BDFA-8DCB-B41A4E2427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7698" y="160566"/>
            <a:ext cx="5433530" cy="3846206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B85479CF-3D92-34A3-063D-C2FA4316D1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2295" y="6097248"/>
            <a:ext cx="790095" cy="575440"/>
          </a:xfrm>
          <a:prstGeom prst="rect">
            <a:avLst/>
          </a:prstGeom>
        </p:spPr>
      </p:pic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0616CFD8-15EF-8E55-E67F-00724117C8F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4695" y="6249648"/>
            <a:ext cx="790095" cy="575440"/>
          </a:xfrm>
          <a:prstGeom prst="rect">
            <a:avLst/>
          </a:prstGeom>
        </p:spPr>
      </p:pic>
      <p:pic>
        <p:nvPicPr>
          <p:cNvPr id="2" name="Picture 1" descr="A logo with text and a house&#10;&#10;Description automatically generated">
            <a:extLst>
              <a:ext uri="{FF2B5EF4-FFF2-40B4-BE49-F238E27FC236}">
                <a16:creationId xmlns:a16="http://schemas.microsoft.com/office/drawing/2014/main" id="{DEA1DF61-3D47-50D8-32CF-13B9B182CA7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21" y="6375807"/>
            <a:ext cx="624015" cy="482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843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301F1-E59A-72CC-3EC6-03CAD4496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380" y="0"/>
            <a:ext cx="12091916" cy="1325563"/>
          </a:xfrm>
          <a:solidFill>
            <a:srgbClr val="800000"/>
          </a:solidFill>
        </p:spPr>
        <p:txBody>
          <a:bodyPr/>
          <a:lstStyle/>
          <a:p>
            <a:pPr algn="ctr"/>
            <a:r>
              <a:rPr lang="en-US" b="1" dirty="0">
                <a:solidFill>
                  <a:srgbClr val="FFFF00"/>
                </a:solidFill>
              </a:rPr>
              <a:t>Middle School Prevention (Breakout Exercise)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BA50D4-B596-AF90-62E1-981A979C1A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773" y="1325563"/>
            <a:ext cx="11900847" cy="4851400"/>
          </a:xfrm>
        </p:spPr>
        <p:txBody>
          <a:bodyPr/>
          <a:lstStyle/>
          <a:p>
            <a:r>
              <a:rPr lang="en-US" dirty="0"/>
              <a:t>Insight on what families can do: </a:t>
            </a:r>
          </a:p>
          <a:p>
            <a:pPr lvl="1"/>
            <a:r>
              <a:rPr lang="en-US" dirty="0"/>
              <a:t>Decrease damaging or negative Media/screen time: sleepovers; group art projects</a:t>
            </a:r>
          </a:p>
          <a:p>
            <a:r>
              <a:rPr lang="en-US" dirty="0"/>
              <a:t>What schools can do:</a:t>
            </a:r>
          </a:p>
          <a:p>
            <a:pPr lvl="1"/>
            <a:r>
              <a:rPr lang="en-US" dirty="0"/>
              <a:t>Healthy relationship education</a:t>
            </a:r>
          </a:p>
          <a:p>
            <a:pPr lvl="1"/>
            <a:r>
              <a:rPr lang="en-US" dirty="0"/>
              <a:t>Healthy relationship skills development on communication, seeking outside support, </a:t>
            </a:r>
            <a:r>
              <a:rPr lang="en-US" dirty="0" err="1"/>
              <a:t>retc</a:t>
            </a:r>
            <a:r>
              <a:rPr lang="en-US" dirty="0"/>
              <a:t>.</a:t>
            </a:r>
          </a:p>
          <a:p>
            <a:r>
              <a:rPr lang="en-US" dirty="0"/>
              <a:t>Policies:</a:t>
            </a:r>
          </a:p>
          <a:p>
            <a:pPr lvl="1"/>
            <a:r>
              <a:rPr lang="en-US" dirty="0"/>
              <a:t>Mandatory reporting</a:t>
            </a:r>
          </a:p>
          <a:p>
            <a:pPr lvl="1"/>
            <a:r>
              <a:rPr lang="en-US" dirty="0"/>
              <a:t>Counseling</a:t>
            </a:r>
          </a:p>
          <a:p>
            <a:pPr lvl="1"/>
            <a:r>
              <a:rPr lang="en-US" dirty="0"/>
              <a:t>Workshops</a:t>
            </a:r>
          </a:p>
          <a:p>
            <a:pPr lvl="1"/>
            <a:r>
              <a:rPr lang="en-US" dirty="0"/>
              <a:t>Campaigns to decrease screen time and promote positive engagement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23355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301F1-E59A-72CC-3EC6-03CAD4496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380" y="0"/>
            <a:ext cx="12091916" cy="1325563"/>
          </a:xfrm>
          <a:solidFill>
            <a:srgbClr val="800000"/>
          </a:solidFill>
        </p:spPr>
        <p:txBody>
          <a:bodyPr/>
          <a:lstStyle/>
          <a:p>
            <a:pPr algn="ctr"/>
            <a:r>
              <a:rPr lang="en-US" b="1" dirty="0">
                <a:solidFill>
                  <a:srgbClr val="FFFF00"/>
                </a:solidFill>
              </a:rPr>
              <a:t>College-Aged Prevention (Breakout Exercise)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BA50D4-B596-AF90-62E1-981A979C1A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773" y="1325563"/>
            <a:ext cx="11900847" cy="4851400"/>
          </a:xfrm>
        </p:spPr>
        <p:txBody>
          <a:bodyPr/>
          <a:lstStyle/>
          <a:p>
            <a:pPr marL="457200" lvl="1"/>
            <a:r>
              <a:rPr lang="en-US" sz="3200" dirty="0"/>
              <a:t>Leadership orientation training on unhealthy relationships and consent</a:t>
            </a:r>
          </a:p>
          <a:p>
            <a:pPr marL="457200" lvl="1"/>
            <a:r>
              <a:rPr lang="en-US" sz="3200" dirty="0"/>
              <a:t>Mental health services available for all (accused and survivors)</a:t>
            </a:r>
          </a:p>
          <a:p>
            <a:pPr marL="457200" lvl="1"/>
            <a:r>
              <a:rPr lang="en-US" sz="3200" dirty="0"/>
              <a:t>Volunteer with a DV organization to increase their awareness of the impact of gender-based violence</a:t>
            </a:r>
          </a:p>
          <a:p>
            <a:pPr marL="457200" lvl="1"/>
            <a:r>
              <a:rPr lang="en-US" sz="3200" dirty="0"/>
              <a:t>Protocols ensuring accountability and consequences for those who harm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56680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301F1-E59A-72CC-3EC6-03CAD4496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380" y="0"/>
            <a:ext cx="12091916" cy="1325563"/>
          </a:xfrm>
          <a:solidFill>
            <a:srgbClr val="800000"/>
          </a:solidFill>
        </p:spPr>
        <p:txBody>
          <a:bodyPr/>
          <a:lstStyle/>
          <a:p>
            <a:pPr algn="ctr"/>
            <a:r>
              <a:rPr lang="en-US" b="1" dirty="0">
                <a:solidFill>
                  <a:srgbClr val="FFFF00"/>
                </a:solidFill>
              </a:rPr>
              <a:t>Workplace-Based Prevention (Breakout Exercise)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BA50D4-B596-AF90-62E1-981A979C1A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773" y="1325563"/>
            <a:ext cx="11900847" cy="4851400"/>
          </a:xfrm>
        </p:spPr>
        <p:txBody>
          <a:bodyPr/>
          <a:lstStyle/>
          <a:p>
            <a:pPr marL="914400" lvl="1" indent="-457200">
              <a:buAutoNum type="arabicPeriod"/>
            </a:pPr>
            <a:r>
              <a:rPr lang="en-US" b="1" dirty="0"/>
              <a:t>Policy </a:t>
            </a:r>
            <a:r>
              <a:rPr lang="en-US" dirty="0"/>
              <a:t>- Title 10; Equal pay for women and other non-cismen folks from an intersectional lens; policies that provide incentives for completing a IPV training; tracking gender-based violence complaints. </a:t>
            </a:r>
          </a:p>
          <a:p>
            <a:pPr marL="914400" lvl="1" indent="-457200">
              <a:buAutoNum type="arabicPeriod"/>
            </a:pPr>
            <a:r>
              <a:rPr lang="en-US" b="1" dirty="0"/>
              <a:t>Organizational - </a:t>
            </a:r>
            <a:r>
              <a:rPr lang="en-US" dirty="0"/>
              <a:t>HR (3rd party?); file paperwork w/the DOJ, tracking how HR protects victims and disciplines perpetrators; companies can also partner with state orgs; there's also incentives to bring in sexual harassment training to the workplace; a great benefits package, including great insurance for health services. </a:t>
            </a:r>
          </a:p>
          <a:p>
            <a:pPr marL="914400" lvl="1" indent="-457200">
              <a:buAutoNum type="arabicPeriod"/>
            </a:pPr>
            <a:r>
              <a:rPr lang="en-US" b="1" dirty="0"/>
              <a:t>Coalitions</a:t>
            </a:r>
            <a:r>
              <a:rPr lang="en-US" dirty="0"/>
              <a:t> - State orgs with expertise on sexual harassment law to increase education of rights and justifiability of rights. </a:t>
            </a:r>
          </a:p>
          <a:p>
            <a:pPr marL="914400" lvl="1" indent="-457200">
              <a:buAutoNum type="arabicPeriod"/>
            </a:pPr>
            <a:r>
              <a:rPr lang="en-US" b="1" dirty="0"/>
              <a:t>Community/individual </a:t>
            </a:r>
            <a:r>
              <a:rPr lang="en-US" dirty="0"/>
              <a:t>- enhancing protective factors/DEI work.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84370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E5FA969F-7CF6-2AE9-308A-C80976343C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64892"/>
            <a:ext cx="12192000" cy="6071016"/>
          </a:xfrm>
        </p:spPr>
        <p:txBody>
          <a:bodyPr>
            <a:normAutofit/>
          </a:bodyPr>
          <a:lstStyle/>
          <a:p>
            <a:r>
              <a:rPr lang="en-US" sz="2400" b="1" i="1">
                <a:solidFill>
                  <a:srgbClr val="181818"/>
                </a:solidFill>
                <a:effectLst/>
              </a:rPr>
              <a:t>“Peace is not just about the absence of conflict; it’s also about the presence of justice. </a:t>
            </a:r>
          </a:p>
          <a:p>
            <a:r>
              <a:rPr lang="en-US" sz="2400" b="1" i="1">
                <a:solidFill>
                  <a:srgbClr val="181818"/>
                </a:solidFill>
                <a:effectLst/>
              </a:rPr>
              <a:t>…A counterfeit peace exists when people are pacified or distracted or so beat up and tired of fighting that all seems calm. </a:t>
            </a:r>
          </a:p>
          <a:p>
            <a:r>
              <a:rPr lang="en-US" sz="2400" b="1" i="1">
                <a:solidFill>
                  <a:srgbClr val="181818"/>
                </a:solidFill>
                <a:effectLst/>
              </a:rPr>
              <a:t>But true peace does not exist until there is justice, restoration, forgiveness. </a:t>
            </a:r>
          </a:p>
          <a:p>
            <a:r>
              <a:rPr lang="en-US" sz="2400" b="1" i="1">
                <a:solidFill>
                  <a:srgbClr val="181818"/>
                </a:solidFill>
                <a:effectLst/>
              </a:rPr>
              <a:t>Peacemaking doesn’t mean passivity. </a:t>
            </a:r>
          </a:p>
          <a:p>
            <a:r>
              <a:rPr lang="en-US" sz="2400" b="1" i="1">
                <a:solidFill>
                  <a:srgbClr val="181818"/>
                </a:solidFill>
                <a:effectLst/>
              </a:rPr>
              <a:t>It is the act of interrupting injustice without mirroring injustice, </a:t>
            </a:r>
          </a:p>
          <a:p>
            <a:r>
              <a:rPr lang="en-US" sz="2400" b="1" i="1">
                <a:solidFill>
                  <a:srgbClr val="181818"/>
                </a:solidFill>
                <a:effectLst/>
              </a:rPr>
              <a:t>the act of disarming evil without destroying the evildoer, </a:t>
            </a:r>
          </a:p>
          <a:p>
            <a:r>
              <a:rPr lang="en-US" sz="2400" b="1" i="1">
                <a:solidFill>
                  <a:srgbClr val="181818"/>
                </a:solidFill>
                <a:effectLst/>
              </a:rPr>
              <a:t>the act of finding a third way that is neither fight nor flight but the careful, arduous pursuit of reconciliation and justice. </a:t>
            </a:r>
          </a:p>
          <a:p>
            <a:r>
              <a:rPr lang="en-US" sz="2400" b="1" i="1">
                <a:solidFill>
                  <a:srgbClr val="181818"/>
                </a:solidFill>
                <a:effectLst/>
              </a:rPr>
              <a:t>It is about a revolution of love that is big enough to set both the oppressed and the oppressors free.”</a:t>
            </a:r>
            <a:br>
              <a:rPr lang="en-US" sz="2400" b="1" i="1"/>
            </a:br>
            <a:r>
              <a:rPr lang="en-US" b="0" i="0">
                <a:solidFill>
                  <a:srgbClr val="181818"/>
                </a:solidFill>
                <a:effectLst/>
                <a:latin typeface="Merriweather" panose="00000500000000000000" pitchFamily="2" charset="0"/>
              </a:rPr>
              <a:t>― </a:t>
            </a:r>
            <a:r>
              <a:rPr lang="en-US" b="1" i="0">
                <a:solidFill>
                  <a:srgbClr val="333333"/>
                </a:solidFill>
                <a:effectLst/>
                <a:latin typeface="Lato" panose="020F0502020204030203" pitchFamily="34" charset="0"/>
              </a:rPr>
              <a:t>Shane Claiborne, </a:t>
            </a:r>
            <a:r>
              <a:rPr lang="en-US" b="1" i="0" u="none" strike="noStrike">
                <a:solidFill>
                  <a:srgbClr val="333333"/>
                </a:solidFill>
                <a:effectLst/>
                <a:latin typeface="Lato" panose="020F0502020204030203" pitchFamily="34" charset="0"/>
                <a:hlinkClick r:id="rId2"/>
              </a:rPr>
              <a:t>Common Prayer: A Liturgy for Ordinary Radicals</a:t>
            </a:r>
            <a:endParaRPr lang="en-US" dirty="0"/>
          </a:p>
        </p:txBody>
      </p:sp>
      <p:pic>
        <p:nvPicPr>
          <p:cNvPr id="7" name="Picture 6" descr="Birds flying in the sky&#10;&#10;Description automatically generated">
            <a:extLst>
              <a:ext uri="{FF2B5EF4-FFF2-40B4-BE49-F238E27FC236}">
                <a16:creationId xmlns:a16="http://schemas.microsoft.com/office/drawing/2014/main" id="{05E07823-7119-4AB1-845F-38DCDF06FD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657" y="5336497"/>
            <a:ext cx="10238282" cy="1521503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</p:pic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9C8778E7-A2AA-E6FE-AE21-F4D62562BF1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2295" y="6097248"/>
            <a:ext cx="790095" cy="575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987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A3363022-C969-41E9-8EB2-E4C94908C1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1695" cy="68520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1AD6B3-BE88-4CEB-BA17-790657CC47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DFBC99-AEB9-BC6F-8720-880A2D43A9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46856" y="778476"/>
            <a:ext cx="6265888" cy="1474194"/>
          </a:xfrm>
        </p:spPr>
        <p:txBody>
          <a:bodyPr anchor="b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800" b="1" i="1" dirty="0">
                <a:solidFill>
                  <a:schemeClr val="accent5">
                    <a:lumMod val="75000"/>
                  </a:schemeClr>
                </a:solidFill>
              </a:rPr>
              <a:t>If the bodies represent Domestic Violence, what is leading to them being thrown in the river? </a:t>
            </a:r>
            <a:r>
              <a:rPr lang="en-US" sz="2800" b="1" i="1" dirty="0">
                <a:solidFill>
                  <a:srgbClr val="00B050"/>
                </a:solidFill>
              </a:rPr>
              <a:t>(See Facilitator Notes)</a:t>
            </a:r>
            <a:endParaRPr lang="en-US" sz="2800" b="1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5" name="Picture 4" descr="A map of a river with a river and a building&#10;&#10;Description automatically generated with medium confidence">
            <a:extLst>
              <a:ext uri="{FF2B5EF4-FFF2-40B4-BE49-F238E27FC236}">
                <a16:creationId xmlns:a16="http://schemas.microsoft.com/office/drawing/2014/main" id="{FC4AFFBE-E057-D543-85DB-CBA62EB169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6783"/>
            <a:ext cx="5433530" cy="3846206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89D1390B-7E13-4B4F-9CB2-391063412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253" y="-5977"/>
            <a:ext cx="6238675" cy="6863979"/>
            <a:chOff x="305" y="-5977"/>
            <a:chExt cx="6238675" cy="6863979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9E720206-AA49-4786-A932-A2650DE091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34854"/>
              <a:ext cx="6028697" cy="6817170"/>
            </a:xfrm>
            <a:custGeom>
              <a:avLst/>
              <a:gdLst>
                <a:gd name="connsiteX0" fmla="*/ 6028697 w 6028697"/>
                <a:gd name="connsiteY0" fmla="*/ 6155323 h 6817170"/>
                <a:gd name="connsiteX1" fmla="*/ 6028697 w 6028697"/>
                <a:gd name="connsiteY1" fmla="*/ 6817170 h 6817170"/>
                <a:gd name="connsiteX2" fmla="*/ 5157862 w 6028697"/>
                <a:gd name="connsiteY2" fmla="*/ 6817170 h 6817170"/>
                <a:gd name="connsiteX3" fmla="*/ 5347156 w 6028697"/>
                <a:gd name="connsiteY3" fmla="*/ 6687553 h 6817170"/>
                <a:gd name="connsiteX4" fmla="*/ 5487470 w 6028697"/>
                <a:gd name="connsiteY4" fmla="*/ 6581714 h 6817170"/>
                <a:gd name="connsiteX5" fmla="*/ 5627642 w 6028697"/>
                <a:gd name="connsiteY5" fmla="*/ 6472328 h 6817170"/>
                <a:gd name="connsiteX6" fmla="*/ 5911392 w 6028697"/>
                <a:gd name="connsiteY6" fmla="*/ 6245328 h 6817170"/>
                <a:gd name="connsiteX7" fmla="*/ 4481066 w 6028697"/>
                <a:gd name="connsiteY7" fmla="*/ 478 h 6817170"/>
                <a:gd name="connsiteX8" fmla="*/ 4672258 w 6028697"/>
                <a:gd name="connsiteY8" fmla="*/ 7519 h 6817170"/>
                <a:gd name="connsiteX9" fmla="*/ 5429869 w 6028697"/>
                <a:gd name="connsiteY9" fmla="*/ 125134 h 6817170"/>
                <a:gd name="connsiteX10" fmla="*/ 5976319 w 6028697"/>
                <a:gd name="connsiteY10" fmla="*/ 314893 h 6817170"/>
                <a:gd name="connsiteX11" fmla="*/ 6028697 w 6028697"/>
                <a:gd name="connsiteY11" fmla="*/ 339901 h 6817170"/>
                <a:gd name="connsiteX12" fmla="*/ 6028697 w 6028697"/>
                <a:gd name="connsiteY12" fmla="*/ 732458 h 6817170"/>
                <a:gd name="connsiteX13" fmla="*/ 5990985 w 6028697"/>
                <a:gd name="connsiteY13" fmla="*/ 712211 h 6817170"/>
                <a:gd name="connsiteX14" fmla="*/ 5341339 w 6028697"/>
                <a:gd name="connsiteY14" fmla="*/ 475281 h 6817170"/>
                <a:gd name="connsiteX15" fmla="*/ 4651969 w 6028697"/>
                <a:gd name="connsiteY15" fmla="*/ 377104 h 6817170"/>
                <a:gd name="connsiteX16" fmla="*/ 3953093 w 6028697"/>
                <a:gd name="connsiteY16" fmla="*/ 402498 h 6817170"/>
                <a:gd name="connsiteX17" fmla="*/ 3267413 w 6028697"/>
                <a:gd name="connsiteY17" fmla="*/ 546643 h 6817170"/>
                <a:gd name="connsiteX18" fmla="*/ 1439498 w 6028697"/>
                <a:gd name="connsiteY18" fmla="*/ 1568141 h 6817170"/>
                <a:gd name="connsiteX19" fmla="*/ 960671 w 6028697"/>
                <a:gd name="connsiteY19" fmla="*/ 2082013 h 6817170"/>
                <a:gd name="connsiteX20" fmla="*/ 581866 w 6028697"/>
                <a:gd name="connsiteY20" fmla="*/ 2672638 h 6817170"/>
                <a:gd name="connsiteX21" fmla="*/ 324789 w 6028697"/>
                <a:gd name="connsiteY21" fmla="*/ 3325262 h 6817170"/>
                <a:gd name="connsiteX22" fmla="*/ 231151 w 6028697"/>
                <a:gd name="connsiteY22" fmla="*/ 4022292 h 6817170"/>
                <a:gd name="connsiteX23" fmla="*/ 270592 w 6028697"/>
                <a:gd name="connsiteY23" fmla="*/ 4362792 h 6817170"/>
                <a:gd name="connsiteX24" fmla="*/ 387213 w 6028697"/>
                <a:gd name="connsiteY24" fmla="*/ 4681585 h 6817170"/>
                <a:gd name="connsiteX25" fmla="*/ 468507 w 6028697"/>
                <a:gd name="connsiteY25" fmla="*/ 4831546 h 6817170"/>
                <a:gd name="connsiteX26" fmla="*/ 561862 w 6028697"/>
                <a:gd name="connsiteY26" fmla="*/ 4976826 h 6817170"/>
                <a:gd name="connsiteX27" fmla="*/ 777511 w 6028697"/>
                <a:gd name="connsiteY27" fmla="*/ 5257597 h 6817170"/>
                <a:gd name="connsiteX28" fmla="*/ 1010895 w 6028697"/>
                <a:gd name="connsiteY28" fmla="*/ 5540494 h 6817170"/>
                <a:gd name="connsiteX29" fmla="*/ 1126948 w 6028697"/>
                <a:gd name="connsiteY29" fmla="*/ 5688186 h 6817170"/>
                <a:gd name="connsiteX30" fmla="*/ 1182706 w 6028697"/>
                <a:gd name="connsiteY30" fmla="*/ 5760543 h 6817170"/>
                <a:gd name="connsiteX31" fmla="*/ 1237327 w 6028697"/>
                <a:gd name="connsiteY31" fmla="*/ 5830060 h 6817170"/>
                <a:gd name="connsiteX32" fmla="*/ 1706649 w 6028697"/>
                <a:gd name="connsiteY32" fmla="*/ 6342797 h 6817170"/>
                <a:gd name="connsiteX33" fmla="*/ 1956207 w 6028697"/>
                <a:gd name="connsiteY33" fmla="*/ 6573484 h 6817170"/>
                <a:gd name="connsiteX34" fmla="*/ 2217681 w 6028697"/>
                <a:gd name="connsiteY34" fmla="*/ 6786297 h 6817170"/>
                <a:gd name="connsiteX35" fmla="*/ 2260820 w 6028697"/>
                <a:gd name="connsiteY35" fmla="*/ 6817170 h 6817170"/>
                <a:gd name="connsiteX36" fmla="*/ 1429497 w 6028697"/>
                <a:gd name="connsiteY36" fmla="*/ 6817170 h 6817170"/>
                <a:gd name="connsiteX37" fmla="*/ 1327275 w 6028697"/>
                <a:gd name="connsiteY37" fmla="*/ 6713800 h 6817170"/>
                <a:gd name="connsiteX38" fmla="*/ 1080556 w 6028697"/>
                <a:gd name="connsiteY38" fmla="*/ 6414443 h 6817170"/>
                <a:gd name="connsiteX39" fmla="*/ 865189 w 6028697"/>
                <a:gd name="connsiteY39" fmla="*/ 6097496 h 6817170"/>
                <a:gd name="connsiteX40" fmla="*/ 814823 w 6028697"/>
                <a:gd name="connsiteY40" fmla="*/ 6016911 h 6817170"/>
                <a:gd name="connsiteX41" fmla="*/ 766729 w 6028697"/>
                <a:gd name="connsiteY41" fmla="*/ 5938453 h 6817170"/>
                <a:gd name="connsiteX42" fmla="*/ 671672 w 6028697"/>
                <a:gd name="connsiteY42" fmla="*/ 5786648 h 6817170"/>
                <a:gd name="connsiteX43" fmla="*/ 474608 w 6028697"/>
                <a:gd name="connsiteY43" fmla="*/ 5474664 h 6817170"/>
                <a:gd name="connsiteX44" fmla="*/ 282652 w 6028697"/>
                <a:gd name="connsiteY44" fmla="*/ 5146508 h 6817170"/>
                <a:gd name="connsiteX45" fmla="*/ 196108 w 6028697"/>
                <a:gd name="connsiteY45" fmla="*/ 4972712 h 6817170"/>
                <a:gd name="connsiteX46" fmla="*/ 122474 w 6028697"/>
                <a:gd name="connsiteY46" fmla="*/ 4791821 h 6817170"/>
                <a:gd name="connsiteX47" fmla="*/ 65724 w 6028697"/>
                <a:gd name="connsiteY47" fmla="*/ 4603129 h 6817170"/>
                <a:gd name="connsiteX48" fmla="*/ 44727 w 6028697"/>
                <a:gd name="connsiteY48" fmla="*/ 4506937 h 6817170"/>
                <a:gd name="connsiteX49" fmla="*/ 35505 w 6028697"/>
                <a:gd name="connsiteY49" fmla="*/ 4458699 h 6817170"/>
                <a:gd name="connsiteX50" fmla="*/ 27845 w 6028697"/>
                <a:gd name="connsiteY50" fmla="*/ 4410320 h 6817170"/>
                <a:gd name="connsiteX51" fmla="*/ 37 w 6028697"/>
                <a:gd name="connsiteY51" fmla="*/ 4022292 h 6817170"/>
                <a:gd name="connsiteX52" fmla="*/ 78777 w 6028697"/>
                <a:gd name="connsiteY52" fmla="*/ 3267236 h 6817170"/>
                <a:gd name="connsiteX53" fmla="*/ 315424 w 6028697"/>
                <a:gd name="connsiteY53" fmla="*/ 2543673 h 6817170"/>
                <a:gd name="connsiteX54" fmla="*/ 1202710 w 6028697"/>
                <a:gd name="connsiteY54" fmla="*/ 1314895 h 6817170"/>
                <a:gd name="connsiteX55" fmla="*/ 1791065 w 6028697"/>
                <a:gd name="connsiteY55" fmla="*/ 833514 h 6817170"/>
                <a:gd name="connsiteX56" fmla="*/ 3908404 w 6028697"/>
                <a:gd name="connsiteY56" fmla="*/ 29794 h 6817170"/>
                <a:gd name="connsiteX57" fmla="*/ 4481066 w 6028697"/>
                <a:gd name="connsiteY57" fmla="*/ 478 h 6817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028697" h="6817170">
                  <a:moveTo>
                    <a:pt x="6028697" y="6155323"/>
                  </a:moveTo>
                  <a:lnTo>
                    <a:pt x="6028697" y="6817170"/>
                  </a:lnTo>
                  <a:lnTo>
                    <a:pt x="5157862" y="6817170"/>
                  </a:lnTo>
                  <a:lnTo>
                    <a:pt x="5347156" y="6687553"/>
                  </a:lnTo>
                  <a:cubicBezTo>
                    <a:pt x="5394117" y="6653219"/>
                    <a:pt x="5440793" y="6617608"/>
                    <a:pt x="5487470" y="6581714"/>
                  </a:cubicBezTo>
                  <a:cubicBezTo>
                    <a:pt x="5534147" y="6545820"/>
                    <a:pt x="5580966" y="6509358"/>
                    <a:pt x="5627642" y="6472328"/>
                  </a:cubicBezTo>
                  <a:lnTo>
                    <a:pt x="5911392" y="6245328"/>
                  </a:lnTo>
                  <a:close/>
                  <a:moveTo>
                    <a:pt x="4481066" y="478"/>
                  </a:moveTo>
                  <a:cubicBezTo>
                    <a:pt x="4544817" y="1422"/>
                    <a:pt x="4608563" y="3769"/>
                    <a:pt x="4672258" y="7519"/>
                  </a:cubicBezTo>
                  <a:cubicBezTo>
                    <a:pt x="4927973" y="22364"/>
                    <a:pt x="5181687" y="61751"/>
                    <a:pt x="5429869" y="125134"/>
                  </a:cubicBezTo>
                  <a:cubicBezTo>
                    <a:pt x="5617090" y="173104"/>
                    <a:pt x="5799867" y="236595"/>
                    <a:pt x="5976319" y="314893"/>
                  </a:cubicBezTo>
                  <a:lnTo>
                    <a:pt x="6028697" y="339901"/>
                  </a:lnTo>
                  <a:lnTo>
                    <a:pt x="6028697" y="732458"/>
                  </a:lnTo>
                  <a:lnTo>
                    <a:pt x="5990985" y="712211"/>
                  </a:lnTo>
                  <a:cubicBezTo>
                    <a:pt x="5783917" y="609342"/>
                    <a:pt x="5566013" y="529876"/>
                    <a:pt x="5341339" y="475281"/>
                  </a:cubicBezTo>
                  <a:cubicBezTo>
                    <a:pt x="5115233" y="420503"/>
                    <a:pt x="4884375" y="387624"/>
                    <a:pt x="4651969" y="377104"/>
                  </a:cubicBezTo>
                  <a:cubicBezTo>
                    <a:pt x="4418713" y="365171"/>
                    <a:pt x="4184861" y="373670"/>
                    <a:pt x="3953093" y="402498"/>
                  </a:cubicBezTo>
                  <a:cubicBezTo>
                    <a:pt x="3721001" y="431832"/>
                    <a:pt x="3491675" y="480040"/>
                    <a:pt x="3267413" y="546643"/>
                  </a:cubicBezTo>
                  <a:cubicBezTo>
                    <a:pt x="2591323" y="750761"/>
                    <a:pt x="1967642" y="1099289"/>
                    <a:pt x="1439498" y="1568141"/>
                  </a:cubicBezTo>
                  <a:cubicBezTo>
                    <a:pt x="1265589" y="1725523"/>
                    <a:pt x="1105393" y="1897434"/>
                    <a:pt x="960671" y="2082013"/>
                  </a:cubicBezTo>
                  <a:cubicBezTo>
                    <a:pt x="815775" y="2266294"/>
                    <a:pt x="688923" y="2464081"/>
                    <a:pt x="581866" y="2672638"/>
                  </a:cubicBezTo>
                  <a:cubicBezTo>
                    <a:pt x="473765" y="2880669"/>
                    <a:pt x="387610" y="3099397"/>
                    <a:pt x="324789" y="3325262"/>
                  </a:cubicBezTo>
                  <a:cubicBezTo>
                    <a:pt x="262714" y="3552403"/>
                    <a:pt x="231223" y="3786822"/>
                    <a:pt x="231151" y="4022292"/>
                  </a:cubicBezTo>
                  <a:cubicBezTo>
                    <a:pt x="231413" y="4136912"/>
                    <a:pt x="244645" y="4251136"/>
                    <a:pt x="270592" y="4362792"/>
                  </a:cubicBezTo>
                  <a:cubicBezTo>
                    <a:pt x="297885" y="4472943"/>
                    <a:pt x="336983" y="4579833"/>
                    <a:pt x="387213" y="4681585"/>
                  </a:cubicBezTo>
                  <a:cubicBezTo>
                    <a:pt x="412042" y="4732517"/>
                    <a:pt x="439423" y="4782457"/>
                    <a:pt x="468507" y="4831546"/>
                  </a:cubicBezTo>
                  <a:cubicBezTo>
                    <a:pt x="497591" y="4880636"/>
                    <a:pt x="529230" y="4929015"/>
                    <a:pt x="561862" y="4976826"/>
                  </a:cubicBezTo>
                  <a:cubicBezTo>
                    <a:pt x="627975" y="5072166"/>
                    <a:pt x="701466" y="5164668"/>
                    <a:pt x="777511" y="5257597"/>
                  </a:cubicBezTo>
                  <a:cubicBezTo>
                    <a:pt x="853556" y="5350524"/>
                    <a:pt x="933574" y="5443594"/>
                    <a:pt x="1010895" y="5540494"/>
                  </a:cubicBezTo>
                  <a:cubicBezTo>
                    <a:pt x="1049957" y="5588732"/>
                    <a:pt x="1088642" y="5637963"/>
                    <a:pt x="1126948" y="5688186"/>
                  </a:cubicBezTo>
                  <a:lnTo>
                    <a:pt x="1182706" y="5760543"/>
                  </a:lnTo>
                  <a:cubicBezTo>
                    <a:pt x="1201007" y="5783669"/>
                    <a:pt x="1218458" y="5807503"/>
                    <a:pt x="1237327" y="5830060"/>
                  </a:cubicBezTo>
                  <a:cubicBezTo>
                    <a:pt x="1383714" y="6009916"/>
                    <a:pt x="1540413" y="6181116"/>
                    <a:pt x="1706649" y="6342797"/>
                  </a:cubicBezTo>
                  <a:cubicBezTo>
                    <a:pt x="1788084" y="6422531"/>
                    <a:pt x="1871265" y="6499427"/>
                    <a:pt x="1956207" y="6573484"/>
                  </a:cubicBezTo>
                  <a:cubicBezTo>
                    <a:pt x="2041332" y="6647402"/>
                    <a:pt x="2127733" y="6718907"/>
                    <a:pt x="2217681" y="6786297"/>
                  </a:cubicBezTo>
                  <a:lnTo>
                    <a:pt x="2260820" y="6817170"/>
                  </a:lnTo>
                  <a:lnTo>
                    <a:pt x="1429497" y="6817170"/>
                  </a:lnTo>
                  <a:lnTo>
                    <a:pt x="1327275" y="6713800"/>
                  </a:lnTo>
                  <a:cubicBezTo>
                    <a:pt x="1239186" y="6618984"/>
                    <a:pt x="1156797" y="6519019"/>
                    <a:pt x="1080556" y="6414443"/>
                  </a:cubicBezTo>
                  <a:cubicBezTo>
                    <a:pt x="1004653" y="6310734"/>
                    <a:pt x="932439" y="6205177"/>
                    <a:pt x="865189" y="6097496"/>
                  </a:cubicBezTo>
                  <a:cubicBezTo>
                    <a:pt x="847881" y="6070823"/>
                    <a:pt x="831565" y="6043725"/>
                    <a:pt x="814823" y="6016911"/>
                  </a:cubicBezTo>
                  <a:lnTo>
                    <a:pt x="766729" y="5938453"/>
                  </a:lnTo>
                  <a:cubicBezTo>
                    <a:pt x="735941" y="5887947"/>
                    <a:pt x="703878" y="5837581"/>
                    <a:pt x="671672" y="5786648"/>
                  </a:cubicBezTo>
                  <a:lnTo>
                    <a:pt x="474608" y="5474664"/>
                  </a:lnTo>
                  <a:cubicBezTo>
                    <a:pt x="408778" y="5368968"/>
                    <a:pt x="343516" y="5260008"/>
                    <a:pt x="282652" y="5146508"/>
                  </a:cubicBezTo>
                  <a:cubicBezTo>
                    <a:pt x="252290" y="5089759"/>
                    <a:pt x="223065" y="5032015"/>
                    <a:pt x="196108" y="4972712"/>
                  </a:cubicBezTo>
                  <a:cubicBezTo>
                    <a:pt x="169152" y="4913408"/>
                    <a:pt x="144607" y="4853111"/>
                    <a:pt x="122474" y="4791821"/>
                  </a:cubicBezTo>
                  <a:cubicBezTo>
                    <a:pt x="100342" y="4730532"/>
                    <a:pt x="81757" y="4666830"/>
                    <a:pt x="65724" y="4603129"/>
                  </a:cubicBezTo>
                  <a:cubicBezTo>
                    <a:pt x="58205" y="4571064"/>
                    <a:pt x="50828" y="4539143"/>
                    <a:pt x="44727" y="4506937"/>
                  </a:cubicBezTo>
                  <a:lnTo>
                    <a:pt x="35505" y="4458699"/>
                  </a:lnTo>
                  <a:lnTo>
                    <a:pt x="27845" y="4410320"/>
                  </a:lnTo>
                  <a:cubicBezTo>
                    <a:pt x="8635" y="4281881"/>
                    <a:pt x="-661" y="4152150"/>
                    <a:pt x="37" y="4022292"/>
                  </a:cubicBezTo>
                  <a:cubicBezTo>
                    <a:pt x="712" y="3768592"/>
                    <a:pt x="27094" y="3515615"/>
                    <a:pt x="78777" y="3267236"/>
                  </a:cubicBezTo>
                  <a:cubicBezTo>
                    <a:pt x="130048" y="3017876"/>
                    <a:pt x="209439" y="2775142"/>
                    <a:pt x="315424" y="2543673"/>
                  </a:cubicBezTo>
                  <a:cubicBezTo>
                    <a:pt x="528236" y="2081161"/>
                    <a:pt x="838234" y="1667312"/>
                    <a:pt x="1202710" y="1314895"/>
                  </a:cubicBezTo>
                  <a:cubicBezTo>
                    <a:pt x="1385514" y="1138814"/>
                    <a:pt x="1582282" y="977831"/>
                    <a:pt x="1791065" y="833514"/>
                  </a:cubicBezTo>
                  <a:cubicBezTo>
                    <a:pt x="2420037" y="395614"/>
                    <a:pt x="3147288" y="119557"/>
                    <a:pt x="3908404" y="29794"/>
                  </a:cubicBezTo>
                  <a:cubicBezTo>
                    <a:pt x="4098509" y="7429"/>
                    <a:pt x="4289811" y="-2355"/>
                    <a:pt x="4481066" y="47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72F6EE6-EDE9-45A5-8F6D-02B9B7CB2C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1"/>
              <a:ext cx="6165116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C093DC50-3BD7-46B1-A300-CD207E152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-5977"/>
              <a:ext cx="6238675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1267BD7C-42D7-3B85-EDA8-578A685E33D6}"/>
              </a:ext>
            </a:extLst>
          </p:cNvPr>
          <p:cNvSpPr txBox="1"/>
          <p:nvPr/>
        </p:nvSpPr>
        <p:spPr>
          <a:xfrm>
            <a:off x="1161705" y="4406079"/>
            <a:ext cx="10293009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[Facilitator draws the hill leading up to the cliff where bodies are being thrown in, are throwing themselves in, or are accidentally falling due to trauma-induced addiction or distraction. Divide the hill and the river into a continuum of primary, secondary, and tertiary risk and protective factors. Then apply socioecological grid of the levels of influence from family and peers, community, institutions, and government.]</a:t>
            </a:r>
          </a:p>
          <a:p>
            <a:endParaRPr lang="en-US" sz="2000" dirty="0"/>
          </a:p>
        </p:txBody>
      </p:sp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D5F6B160-719C-3BC8-2376-774669521CA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2295" y="6097248"/>
            <a:ext cx="790095" cy="575440"/>
          </a:xfrm>
          <a:prstGeom prst="rect">
            <a:avLst/>
          </a:prstGeom>
        </p:spPr>
      </p:pic>
      <p:pic>
        <p:nvPicPr>
          <p:cNvPr id="2" name="Picture 1" descr="A logo with text and a house&#10;&#10;Description automatically generated">
            <a:extLst>
              <a:ext uri="{FF2B5EF4-FFF2-40B4-BE49-F238E27FC236}">
                <a16:creationId xmlns:a16="http://schemas.microsoft.com/office/drawing/2014/main" id="{2D32CC00-FD69-59C7-1175-2ECEF729F36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21" y="6375807"/>
            <a:ext cx="624015" cy="482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70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605BF7-75D1-8CF3-395B-C195F94AC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39449"/>
          </a:xfrm>
          <a:solidFill>
            <a:srgbClr val="800000"/>
          </a:solidFill>
        </p:spPr>
        <p:txBody>
          <a:bodyPr/>
          <a:lstStyle/>
          <a:p>
            <a:pPr algn="ctr"/>
            <a:r>
              <a:rPr lang="en-US" dirty="0">
                <a:solidFill>
                  <a:srgbClr val="FFC000"/>
                </a:solidFill>
                <a:latin typeface="+mn-lt"/>
              </a:rPr>
              <a:t>How Do You Prevent Gender-Based Violence?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A78F92-5620-684E-B036-05787BD442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6518" y="887089"/>
            <a:ext cx="11905482" cy="5167312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200" dirty="0"/>
              <a:t>Increase Knowledge and Skills Around 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sz="2200" dirty="0"/>
              <a:t>Identifying, Managing, and Communicating Emotions Appropriately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sz="2200" dirty="0"/>
              <a:t>Conflict Resolution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sz="2200" dirty="0"/>
              <a:t>Body and Touch Awareness: What Do We Want and Not Want?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sz="2200" dirty="0"/>
              <a:t>Asking for and Expressing Consent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sz="2200" dirty="0"/>
              <a:t>Developing Empathy, Taking Accountability, and Working Toward Reparation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200" dirty="0"/>
              <a:t>Change Norms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sz="2200" dirty="0"/>
              <a:t>Expect Respect, Equity, Empathy, and Accountability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sz="2200" dirty="0"/>
              <a:t>Identify and Address Inequity and Oppression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sz="2200" dirty="0"/>
              <a:t>Support Families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200" dirty="0"/>
              <a:t>Establish and Encourage Positive Behaviors, Protocols, and Practices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000" dirty="0"/>
              <a:t>Clear guidelines in schools, workplaces, and other institutions with equitably enforced expectations, consequences for those who harm, and support for survivors to heal and restore a sense of security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000" dirty="0"/>
              <a:t>Do not celebrate violent sexuality, objectification, stereotyping, and devaluation in media and popular culture. Uphold images, stories, and examples of empathy, accountability, peaceful conflict resolution, and nurturance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000" dirty="0"/>
              <a:t>Equity in access to resources, income, and justice.</a:t>
            </a:r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83D50833-D078-3E18-8B80-BD389CFD92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2118" y="6054401"/>
            <a:ext cx="1103364" cy="803599"/>
          </a:xfrm>
          <a:prstGeom prst="rect">
            <a:avLst/>
          </a:prstGeom>
        </p:spPr>
      </p:pic>
      <p:pic>
        <p:nvPicPr>
          <p:cNvPr id="5" name="Picture 4" descr="A logo with text and a house&#10;&#10;Description automatically generated">
            <a:extLst>
              <a:ext uri="{FF2B5EF4-FFF2-40B4-BE49-F238E27FC236}">
                <a16:creationId xmlns:a16="http://schemas.microsoft.com/office/drawing/2014/main" id="{ED50BCEA-B25C-1A7C-6B99-73CD9328B58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21" y="6375807"/>
            <a:ext cx="624015" cy="482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3989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04CFD5-0A1D-4AF5-8E41-3D653945C8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From The Prevention Institute and Futures Without Violence: </a:t>
            </a:r>
            <a:b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Good Solutions Solve Multiple Problems: </a:t>
            </a:r>
            <a:b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b="1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https://www.preventioninstitute.org/publications/good-solution-solves-multiple-problems-exploring-prevention-strategies-address-multiple</a:t>
            </a:r>
            <a:endParaRPr lang="en-US" sz="24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AEB23C-0260-46EA-9276-19D6F8C475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Key 1: Violence is complex and requires a comprehensive approach. A successful strategy must include the mobilization of a broad group of individuals who collaborate on a range of activities that all complement one another.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understand the necessary range of activities, violence prevention practitioners have used the Spectrum of Prevention, a tool that enables the development of a comprehensive action plan that builds on existing efforts. The Spectrum has six levels: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Influencing Policy and Legislation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Changing Organizational Practices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Fostering Coalitions and Networks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Educating Providers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Promoting Community Education,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Strengthening Individual Knowledge and Skills</a:t>
            </a:r>
          </a:p>
          <a:p>
            <a:endParaRPr lang="en-US" dirty="0"/>
          </a:p>
        </p:txBody>
      </p:sp>
      <p:pic>
        <p:nvPicPr>
          <p:cNvPr id="5" name="Picture 4" descr="A group of people holding a sign&#10;&#10;Description automatically generated">
            <a:extLst>
              <a:ext uri="{FF2B5EF4-FFF2-40B4-BE49-F238E27FC236}">
                <a16:creationId xmlns:a16="http://schemas.microsoft.com/office/drawing/2014/main" id="{ACF43FB2-E0AE-15D0-E8FE-4FA25F0C30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1521" y="3685090"/>
            <a:ext cx="1315837" cy="865163"/>
          </a:xfrm>
          <a:prstGeom prst="rect">
            <a:avLst/>
          </a:prstGeom>
        </p:spPr>
      </p:pic>
      <p:pic>
        <p:nvPicPr>
          <p:cNvPr id="7" name="Picture 6" descr="A person wearing glasses&#10;&#10;Description automatically generated">
            <a:extLst>
              <a:ext uri="{FF2B5EF4-FFF2-40B4-BE49-F238E27FC236}">
                <a16:creationId xmlns:a16="http://schemas.microsoft.com/office/drawing/2014/main" id="{AC446646-653D-9437-30CF-CE62C0967D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1054" y="5050303"/>
            <a:ext cx="2184827" cy="1227596"/>
          </a:xfrm>
          <a:prstGeom prst="rect">
            <a:avLst/>
          </a:prstGeom>
        </p:spPr>
      </p:pic>
      <p:pic>
        <p:nvPicPr>
          <p:cNvPr id="9" name="Picture 8" descr="A picture containing company name&#10;&#10;Description automatically generated">
            <a:extLst>
              <a:ext uri="{FF2B5EF4-FFF2-40B4-BE49-F238E27FC236}">
                <a16:creationId xmlns:a16="http://schemas.microsoft.com/office/drawing/2014/main" id="{8302E554-B01E-EA9C-7782-C248B9F60D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9760" y="3933350"/>
            <a:ext cx="1788314" cy="735690"/>
          </a:xfrm>
          <a:prstGeom prst="rect">
            <a:avLst/>
          </a:prstGeom>
        </p:spPr>
      </p:pic>
      <p:pic>
        <p:nvPicPr>
          <p:cNvPr id="11" name="Picture 10" descr="A group of people in a classroom&#10;&#10;Description automatically generated">
            <a:extLst>
              <a:ext uri="{FF2B5EF4-FFF2-40B4-BE49-F238E27FC236}">
                <a16:creationId xmlns:a16="http://schemas.microsoft.com/office/drawing/2014/main" id="{1AF555A8-1792-22EB-6F83-07E51F1E3B1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996" y="5948805"/>
            <a:ext cx="2827313" cy="982119"/>
          </a:xfrm>
          <a:prstGeom prst="rect">
            <a:avLst/>
          </a:prstGeom>
        </p:spPr>
      </p:pic>
      <p:pic>
        <p:nvPicPr>
          <p:cNvPr id="12" name="Picture 11" descr="Logo, company name&#10;&#10;Description automatically generated">
            <a:extLst>
              <a:ext uri="{FF2B5EF4-FFF2-40B4-BE49-F238E27FC236}">
                <a16:creationId xmlns:a16="http://schemas.microsoft.com/office/drawing/2014/main" id="{7A12A667-9AFD-80C9-0474-F199B2F7BC6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2118" y="5910100"/>
            <a:ext cx="1103364" cy="803599"/>
          </a:xfrm>
          <a:prstGeom prst="rect">
            <a:avLst/>
          </a:prstGeom>
        </p:spPr>
      </p:pic>
      <p:pic>
        <p:nvPicPr>
          <p:cNvPr id="4" name="Picture 3" descr="A logo with text and a house&#10;&#10;Description automatically generated">
            <a:extLst>
              <a:ext uri="{FF2B5EF4-FFF2-40B4-BE49-F238E27FC236}">
                <a16:creationId xmlns:a16="http://schemas.microsoft.com/office/drawing/2014/main" id="{22340389-157B-F7D3-458A-FC4357D258B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21" y="6375807"/>
            <a:ext cx="624015" cy="482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205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D509B0-CA16-412E-8095-E66B675C8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  <a:tabLst>
                <a:tab pos="2971800" algn="ctr"/>
                <a:tab pos="5943600" algn="r"/>
              </a:tabLst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From The Prevention Institute and Futures Without Violence: </a:t>
            </a:r>
            <a:b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Good Solutions Solve Multiple Problems: </a:t>
            </a:r>
            <a:b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https://www.preventioninstitute.org/publications/good-solution-solves-multiple-problems-exploring-prevention-strategies-address-multiple</a:t>
            </a:r>
            <a:endParaRPr lang="en-US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2E0475-C925-47E3-8A8E-3204E58B3E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Key 2: Both risk and resilience factors must be addressed. Risk factors increase the likelihood of violence, while resilience factors protect against it.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Even though a growing body of research demonstrates that resilience factors can mitigate the effect of some risks, 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Violence prevention efforts have focused primarily on risk factors. Addressing only risk factors and ignoring resilience factors is significantly less effective. 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Successful violence prevention requires strengthening the factors that protect and support children, youth, families and communities, as well as reducing the factors that increase the risk for violence.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Individuals, families and communities have an enormous capacity to do this. In addition to individual- and family-focused efforts, primary prevention addresses risk and resilience factors </a:t>
            </a: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 societal and community levels 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order to prevent violence before it occurs. </a:t>
            </a:r>
          </a:p>
          <a:p>
            <a:endParaRPr lang="en-US" dirty="0"/>
          </a:p>
        </p:txBody>
      </p:sp>
      <p:pic>
        <p:nvPicPr>
          <p:cNvPr id="5" name="Picture 4" descr="A logo with text and a house&#10;&#10;Description automatically generated">
            <a:extLst>
              <a:ext uri="{FF2B5EF4-FFF2-40B4-BE49-F238E27FC236}">
                <a16:creationId xmlns:a16="http://schemas.microsoft.com/office/drawing/2014/main" id="{65E3A51D-6881-CFBA-5D8C-ECFA1B5988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21" y="6375807"/>
            <a:ext cx="624015" cy="482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7279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B09A904D-784E-8E17-3923-5A019F5E60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895" y="277318"/>
            <a:ext cx="6580682" cy="6580682"/>
          </a:xfrm>
          <a:prstGeom prst="rect">
            <a:avLst/>
          </a:prstGeom>
        </p:spPr>
      </p:pic>
      <p:pic>
        <p:nvPicPr>
          <p:cNvPr id="2" name="Picture 1" descr="A logo with text and a house&#10;&#10;Description automatically generated">
            <a:extLst>
              <a:ext uri="{FF2B5EF4-FFF2-40B4-BE49-F238E27FC236}">
                <a16:creationId xmlns:a16="http://schemas.microsoft.com/office/drawing/2014/main" id="{5F303C6B-2EAB-7FD5-76C7-3C8B80753F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21" y="6375807"/>
            <a:ext cx="624015" cy="482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2806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C1D12-4D13-69D3-5C4A-AAC1943486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899410"/>
          </a:xfrm>
          <a:solidFill>
            <a:srgbClr val="680014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b="1" i="0" dirty="0">
                <a:solidFill>
                  <a:srgbClr val="FFFF00"/>
                </a:solidFill>
                <a:effectLst/>
                <a:latin typeface="Calibri" panose="020F0502020204030204" pitchFamily="34" charset="0"/>
              </a:rPr>
              <a:t>The Nine Principles of Prevention</a:t>
            </a:r>
            <a:br>
              <a:rPr lang="en-US" b="1" i="0" dirty="0">
                <a:solidFill>
                  <a:srgbClr val="FFFF00"/>
                </a:solidFill>
                <a:effectLst/>
                <a:latin typeface="Calibri" panose="020F0502020204030204" pitchFamily="34" charset="0"/>
              </a:rPr>
            </a:br>
            <a:r>
              <a:rPr lang="en-US" sz="2200" b="1" i="0" dirty="0">
                <a:solidFill>
                  <a:srgbClr val="FFFF00"/>
                </a:solidFill>
                <a:effectLst/>
                <a:latin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https://j.b5z.net/i/u/2043019/f/What_Works_in_Prevention_.pdf</a:t>
            </a:r>
            <a:r>
              <a:rPr lang="en-US" sz="2200" b="1" i="0" dirty="0">
                <a:solidFill>
                  <a:srgbClr val="FFFF00"/>
                </a:solidFill>
                <a:effectLst/>
                <a:latin typeface="Calibri" panose="020F0502020204030204" pitchFamily="34" charset="0"/>
              </a:rPr>
              <a:t> </a:t>
            </a:r>
            <a:endParaRPr lang="en-US" sz="2200" dirty="0">
              <a:solidFill>
                <a:srgbClr val="FFFF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3BF7A-22A0-9503-F96A-6B94E3D16A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10" y="899412"/>
            <a:ext cx="12133289" cy="5846162"/>
          </a:xfrm>
        </p:spPr>
        <p:txBody>
          <a:bodyPr>
            <a:normAutofit fontScale="40000" lnSpcReduction="20000"/>
          </a:bodyPr>
          <a:lstStyle/>
          <a:p>
            <a:pPr marL="0" indent="0" algn="l">
              <a:buNone/>
            </a:pPr>
            <a:r>
              <a:rPr lang="en-US" sz="5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1) </a:t>
            </a:r>
            <a:r>
              <a:rPr lang="en-US" sz="50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Strategies should include multiple components </a:t>
            </a:r>
            <a:r>
              <a:rPr lang="en-US" sz="5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and affect multiple settings to address a wide range of risk and protective factors of the target problem.</a:t>
            </a:r>
          </a:p>
          <a:p>
            <a:pPr marL="0" indent="0" algn="l">
              <a:buNone/>
            </a:pPr>
            <a:r>
              <a:rPr lang="en-US" sz="50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2) Varied Teaching Methods</a:t>
            </a:r>
            <a:br>
              <a:rPr lang="en-US" sz="5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en-US" sz="5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Strategies should include multiple teaching methods, including some type of active, skills-based component.</a:t>
            </a:r>
          </a:p>
          <a:p>
            <a:pPr marL="0" indent="0" algn="l">
              <a:buNone/>
            </a:pPr>
            <a:r>
              <a:rPr lang="en-US" sz="50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3) Sufficient Dosage</a:t>
            </a:r>
            <a:br>
              <a:rPr lang="en-US" sz="5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en-US" sz="5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Participants need to be exposed to enough of the activity for it to have an effect.</a:t>
            </a:r>
          </a:p>
          <a:p>
            <a:pPr marL="0" indent="0" algn="l">
              <a:buNone/>
            </a:pPr>
            <a:r>
              <a:rPr lang="en-US" sz="50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4) Theory Driven</a:t>
            </a:r>
            <a:br>
              <a:rPr lang="en-US" sz="5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en-US" sz="5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Preventive strategies should have scientific or logical rationale.</a:t>
            </a:r>
          </a:p>
          <a:p>
            <a:pPr marL="0" indent="0" algn="l">
              <a:buNone/>
            </a:pPr>
            <a:r>
              <a:rPr lang="en-US" sz="50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5) Positive Relationships</a:t>
            </a:r>
            <a:br>
              <a:rPr lang="en-US" sz="5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en-US" sz="5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Programs should foster strong, stable, positive relationships between children and adults.</a:t>
            </a:r>
          </a:p>
          <a:p>
            <a:pPr marL="0" indent="0" algn="l">
              <a:buNone/>
            </a:pPr>
            <a:r>
              <a:rPr lang="en-US" sz="50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6) Appropriately Timed</a:t>
            </a:r>
            <a:br>
              <a:rPr lang="en-US" sz="5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en-US" sz="5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Program activities should happen at a time (developmentally) that can have maximum impact in a participant's life.</a:t>
            </a:r>
          </a:p>
          <a:p>
            <a:pPr marL="0" indent="0" algn="l">
              <a:buNone/>
            </a:pPr>
            <a:r>
              <a:rPr lang="en-US" sz="50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7) Socio-culturally Relevant</a:t>
            </a:r>
            <a:br>
              <a:rPr lang="en-US" sz="5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en-US" sz="5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Programs should be tailored to fit within cultural beliefs and practices of specific groups, as well as local community norms.</a:t>
            </a:r>
          </a:p>
          <a:p>
            <a:pPr marL="0" indent="0" algn="l">
              <a:buNone/>
            </a:pPr>
            <a:r>
              <a:rPr lang="en-US" sz="50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8) Outcome Evaluation</a:t>
            </a:r>
            <a:br>
              <a:rPr lang="en-US" sz="5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en-US" sz="5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 systematic outcome evaluation is necessary to determine whether a program or strategy worked.</a:t>
            </a:r>
          </a:p>
          <a:p>
            <a:pPr marL="0" indent="0" algn="l">
              <a:buNone/>
            </a:pPr>
            <a:r>
              <a:rPr lang="en-US" sz="50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9) Well-Trained Staff</a:t>
            </a:r>
            <a:br>
              <a:rPr lang="en-US" sz="5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en-US" sz="5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Programs need to be implemented by staff members who are sensitive, competent, and have received sufficient training, support, and supervision.</a:t>
            </a:r>
          </a:p>
        </p:txBody>
      </p:sp>
      <p:pic>
        <p:nvPicPr>
          <p:cNvPr id="5" name="Picture 4" descr="A logo with text and a house&#10;&#10;Description automatically generated">
            <a:extLst>
              <a:ext uri="{FF2B5EF4-FFF2-40B4-BE49-F238E27FC236}">
                <a16:creationId xmlns:a16="http://schemas.microsoft.com/office/drawing/2014/main" id="{CEE8961B-93E6-5F9A-27D6-AE8D51A8F8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21" y="6375807"/>
            <a:ext cx="624015" cy="482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6403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A169C1-6E30-4163-B4C8-325263554C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0543"/>
            <a:ext cx="10515600" cy="706930"/>
          </a:xfrm>
          <a:solidFill>
            <a:srgbClr val="680014"/>
          </a:solidFill>
        </p:spPr>
        <p:txBody>
          <a:bodyPr/>
          <a:lstStyle/>
          <a:p>
            <a:pPr algn="ctr"/>
            <a:r>
              <a:rPr lang="en-US" b="1" dirty="0">
                <a:solidFill>
                  <a:srgbClr val="FFFF00"/>
                </a:solidFill>
              </a:rPr>
              <a:t>Prevention Continuum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5F7085-B952-491A-9064-56BDA7DD3B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1072057"/>
            <a:ext cx="12138030" cy="2790496"/>
          </a:xfrm>
        </p:spPr>
        <p:txBody>
          <a:bodyPr>
            <a:norm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Primary/Upfront: 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Strategies that everyone needs to be safe and thrive.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Secondary/In the Thick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Strategies that reduce the impact of risk factors.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Tertiary/Intervention/Aftermath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Strategies that prevent the recurrence of violence (abuse intervention) and help survivors to heal (DV Counseling.)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CB115522-724F-DDFB-DBEA-53BFDEAFDC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826" r="2" b="2"/>
          <a:stretch/>
        </p:blipFill>
        <p:spPr>
          <a:xfrm>
            <a:off x="11029071" y="6030527"/>
            <a:ext cx="1108960" cy="772494"/>
          </a:xfrm>
          <a:custGeom>
            <a:avLst/>
            <a:gdLst/>
            <a:ahLst/>
            <a:cxnLst/>
            <a:rect l="l" t="t" r="r" b="b"/>
            <a:pathLst>
              <a:path w="6009490" h="4186171">
                <a:moveTo>
                  <a:pt x="9049" y="0"/>
                </a:moveTo>
                <a:lnTo>
                  <a:pt x="6009490" y="0"/>
                </a:lnTo>
                <a:lnTo>
                  <a:pt x="6009490" y="4168273"/>
                </a:lnTo>
                <a:lnTo>
                  <a:pt x="5803951" y="4172925"/>
                </a:lnTo>
                <a:cubicBezTo>
                  <a:pt x="5729787" y="4171950"/>
                  <a:pt x="5655658" y="4168322"/>
                  <a:pt x="5581704" y="4162045"/>
                </a:cubicBezTo>
                <a:cubicBezTo>
                  <a:pt x="5474340" y="4154041"/>
                  <a:pt x="5366086" y="4142987"/>
                  <a:pt x="5259485" y="4163316"/>
                </a:cubicBezTo>
                <a:cubicBezTo>
                  <a:pt x="5142465" y="4185805"/>
                  <a:pt x="5025571" y="4185932"/>
                  <a:pt x="4907534" y="4180215"/>
                </a:cubicBezTo>
                <a:cubicBezTo>
                  <a:pt x="4806650" y="4175387"/>
                  <a:pt x="4706147" y="4149975"/>
                  <a:pt x="4604501" y="4176784"/>
                </a:cubicBezTo>
                <a:cubicBezTo>
                  <a:pt x="4594387" y="4178258"/>
                  <a:pt x="4584082" y="4177826"/>
                  <a:pt x="4574133" y="4175514"/>
                </a:cubicBezTo>
                <a:cubicBezTo>
                  <a:pt x="4462958" y="4160140"/>
                  <a:pt x="4351020" y="4172718"/>
                  <a:pt x="4239463" y="4168398"/>
                </a:cubicBezTo>
                <a:cubicBezTo>
                  <a:pt x="4188005" y="4166365"/>
                  <a:pt x="4135530" y="4167509"/>
                  <a:pt x="4084706" y="4162045"/>
                </a:cubicBezTo>
                <a:cubicBezTo>
                  <a:pt x="3968067" y="4149594"/>
                  <a:pt x="3851682" y="4142987"/>
                  <a:pt x="3736314" y="4172337"/>
                </a:cubicBezTo>
                <a:cubicBezTo>
                  <a:pt x="3702643" y="4180253"/>
                  <a:pt x="3668235" y="4184509"/>
                  <a:pt x="3633650" y="4185043"/>
                </a:cubicBezTo>
                <a:cubicBezTo>
                  <a:pt x="3520696" y="4189109"/>
                  <a:pt x="3408122" y="4181358"/>
                  <a:pt x="3295549" y="4175005"/>
                </a:cubicBezTo>
                <a:cubicBezTo>
                  <a:pt x="3217408" y="4170558"/>
                  <a:pt x="3139394" y="4160902"/>
                  <a:pt x="3061127" y="4169034"/>
                </a:cubicBezTo>
                <a:cubicBezTo>
                  <a:pt x="3015640" y="4173735"/>
                  <a:pt x="2969772" y="4173735"/>
                  <a:pt x="2924285" y="4169034"/>
                </a:cubicBezTo>
                <a:cubicBezTo>
                  <a:pt x="2840452" y="4159212"/>
                  <a:pt x="2755870" y="4157382"/>
                  <a:pt x="2671694" y="4163570"/>
                </a:cubicBezTo>
                <a:cubicBezTo>
                  <a:pt x="2546033" y="4174370"/>
                  <a:pt x="2420500" y="4183391"/>
                  <a:pt x="2294459" y="4166238"/>
                </a:cubicBezTo>
                <a:cubicBezTo>
                  <a:pt x="2222976" y="4155006"/>
                  <a:pt x="2150298" y="4153685"/>
                  <a:pt x="2078460" y="4162300"/>
                </a:cubicBezTo>
                <a:cubicBezTo>
                  <a:pt x="1907313" y="4186314"/>
                  <a:pt x="1735785" y="4178563"/>
                  <a:pt x="1564257" y="4168653"/>
                </a:cubicBezTo>
                <a:cubicBezTo>
                  <a:pt x="1449650" y="4161918"/>
                  <a:pt x="1334536" y="4149594"/>
                  <a:pt x="1220183" y="4165857"/>
                </a:cubicBezTo>
                <a:cubicBezTo>
                  <a:pt x="1074321" y="4186186"/>
                  <a:pt x="928331" y="4179452"/>
                  <a:pt x="782087" y="4173481"/>
                </a:cubicBezTo>
                <a:cubicBezTo>
                  <a:pt x="674723" y="4169034"/>
                  <a:pt x="567232" y="4155565"/>
                  <a:pt x="459614" y="4172210"/>
                </a:cubicBezTo>
                <a:cubicBezTo>
                  <a:pt x="448535" y="4173722"/>
                  <a:pt x="437265" y="4172591"/>
                  <a:pt x="426706" y="4168907"/>
                </a:cubicBezTo>
                <a:cubicBezTo>
                  <a:pt x="385869" y="4155464"/>
                  <a:pt x="342085" y="4153660"/>
                  <a:pt x="300283" y="4163697"/>
                </a:cubicBezTo>
                <a:cubicBezTo>
                  <a:pt x="223159" y="4180596"/>
                  <a:pt x="146162" y="4187965"/>
                  <a:pt x="67640" y="4172591"/>
                </a:cubicBezTo>
                <a:lnTo>
                  <a:pt x="14015" y="4169393"/>
                </a:lnTo>
                <a:lnTo>
                  <a:pt x="28554" y="3856095"/>
                </a:lnTo>
                <a:cubicBezTo>
                  <a:pt x="30458" y="3735660"/>
                  <a:pt x="27412" y="3615306"/>
                  <a:pt x="15626" y="3495237"/>
                </a:cubicBezTo>
                <a:cubicBezTo>
                  <a:pt x="-847" y="3348740"/>
                  <a:pt x="-4304" y="3201174"/>
                  <a:pt x="5296" y="3054118"/>
                </a:cubicBezTo>
                <a:cubicBezTo>
                  <a:pt x="11786" y="2969961"/>
                  <a:pt x="18539" y="2885804"/>
                  <a:pt x="22776" y="2801522"/>
                </a:cubicBezTo>
                <a:cubicBezTo>
                  <a:pt x="28180" y="2681630"/>
                  <a:pt x="25173" y="2561524"/>
                  <a:pt x="13771" y="2442014"/>
                </a:cubicBezTo>
                <a:cubicBezTo>
                  <a:pt x="4237" y="2350879"/>
                  <a:pt x="3177" y="2259120"/>
                  <a:pt x="10593" y="2167807"/>
                </a:cubicBezTo>
                <a:cubicBezTo>
                  <a:pt x="25690" y="2012336"/>
                  <a:pt x="9931" y="1856863"/>
                  <a:pt x="5032" y="1701516"/>
                </a:cubicBezTo>
                <a:cubicBezTo>
                  <a:pt x="-3577" y="1415742"/>
                  <a:pt x="20393" y="1130095"/>
                  <a:pt x="9666" y="844320"/>
                </a:cubicBezTo>
                <a:cubicBezTo>
                  <a:pt x="3841" y="702958"/>
                  <a:pt x="16420" y="561723"/>
                  <a:pt x="9666" y="420361"/>
                </a:cubicBezTo>
                <a:cubicBezTo>
                  <a:pt x="4105" y="319805"/>
                  <a:pt x="397" y="219250"/>
                  <a:pt x="4105" y="118568"/>
                </a:cubicBezTo>
                <a:cubicBezTo>
                  <a:pt x="5164" y="91109"/>
                  <a:pt x="5826" y="63523"/>
                  <a:pt x="9534" y="36446"/>
                </a:cubicBezTo>
                <a:close/>
              </a:path>
            </a:pathLst>
          </a:custGeom>
        </p:spPr>
      </p:pic>
      <p:graphicFrame>
        <p:nvGraphicFramePr>
          <p:cNvPr id="6" name="Table 4">
            <a:extLst>
              <a:ext uri="{FF2B5EF4-FFF2-40B4-BE49-F238E27FC236}">
                <a16:creationId xmlns:a16="http://schemas.microsoft.com/office/drawing/2014/main" id="{8B9C2FA4-B292-1FA5-409A-62C6B0EAD1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0420238"/>
              </p:ext>
            </p:extLst>
          </p:nvPr>
        </p:nvGraphicFramePr>
        <p:xfrm>
          <a:off x="0" y="3133913"/>
          <a:ext cx="12192000" cy="28966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239933226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4269464095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068268524"/>
                    </a:ext>
                  </a:extLst>
                </a:gridCol>
              </a:tblGrid>
              <a:tr h="634862"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rgbClr val="002060"/>
                          </a:solidFill>
                        </a:rPr>
                        <a:t>Primary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rgbClr val="002060"/>
                          </a:solidFill>
                        </a:rPr>
                        <a:t>Secondary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rgbClr val="002060"/>
                          </a:solidFill>
                        </a:rPr>
                        <a:t>Tertiary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2194483"/>
                  </a:ext>
                </a:extLst>
              </a:tr>
              <a:tr h="1130876">
                <a:tc>
                  <a:txBody>
                    <a:bodyPr/>
                    <a:lstStyle/>
                    <a:p>
                      <a:r>
                        <a:rPr lang="en-US" sz="2000" b="1" i="1" dirty="0"/>
                        <a:t>Universal – everyone gets the message and skills-building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i="1" dirty="0"/>
                        <a:t>Focused on those who are at risk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i="1" dirty="0"/>
                        <a:t>Intervention after abuse has occurred – prevent recurrence and help to heal from trauma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4349544"/>
                  </a:ext>
                </a:extLst>
              </a:tr>
              <a:tr h="1130876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endParaRPr lang="en-US" sz="2000" b="1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endParaRPr lang="en-US" sz="2000" b="1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endParaRPr lang="en-US" sz="20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0617818"/>
                  </a:ext>
                </a:extLst>
              </a:tr>
            </a:tbl>
          </a:graphicData>
        </a:graphic>
      </p:graphicFrame>
      <p:pic>
        <p:nvPicPr>
          <p:cNvPr id="4" name="Picture 3" descr="A logo with text and a house&#10;&#10;Description automatically generated">
            <a:extLst>
              <a:ext uri="{FF2B5EF4-FFF2-40B4-BE49-F238E27FC236}">
                <a16:creationId xmlns:a16="http://schemas.microsoft.com/office/drawing/2014/main" id="{D993AE28-DFD4-5E34-44D9-73BC96F7DEC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21" y="6375807"/>
            <a:ext cx="624015" cy="482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140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58bddf8-db9d-4391-9e8d-be17126c6f0f">
      <Terms xmlns="http://schemas.microsoft.com/office/infopath/2007/PartnerControls"/>
    </lcf76f155ced4ddcb4097134ff3c332f>
    <SharedWithUsers xmlns="628904b5-a762-409f-9aee-e6a022673ca1">
      <UserInfo>
        <DisplayName/>
        <AccountId xsi:nil="true"/>
        <AccountType/>
      </UserInfo>
    </SharedWithUsers>
    <MediaLengthInSeconds xmlns="b58bddf8-db9d-4391-9e8d-be17126c6f0f" xsi:nil="true"/>
    <TaxCatchAll xmlns="628904b5-a762-409f-9aee-e6a022673ca1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2AC3E37D8F34F43BAFE4E4C29EEF917" ma:contentTypeVersion="19" ma:contentTypeDescription="Create a new document." ma:contentTypeScope="" ma:versionID="81e6a24221cbf9f3154a927e5dc26c9e">
  <xsd:schema xmlns:xsd="http://www.w3.org/2001/XMLSchema" xmlns:xs="http://www.w3.org/2001/XMLSchema" xmlns:p="http://schemas.microsoft.com/office/2006/metadata/properties" xmlns:ns2="628904b5-a762-409f-9aee-e6a022673ca1" xmlns:ns3="b58bddf8-db9d-4391-9e8d-be17126c6f0f" targetNamespace="http://schemas.microsoft.com/office/2006/metadata/properties" ma:root="true" ma:fieldsID="dabc2dbbc65517d5d5b8a0bbd08ab69e" ns2:_="" ns3:_="">
    <xsd:import namespace="628904b5-a762-409f-9aee-e6a022673ca1"/>
    <xsd:import namespace="b58bddf8-db9d-4391-9e8d-be17126c6f0f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Time" minOccurs="0"/>
                <xsd:element ref="ns2:LastSharedByUser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8904b5-a762-409f-9aee-e6a022673ca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Time" ma:index="10" nillable="true" ma:displayName="Last Shared By Time" ma:description="" ma:internalName="LastSharedByTime" ma:readOnly="true">
      <xsd:simpleType>
        <xsd:restriction base="dms:DateTime"/>
      </xsd:simpleType>
    </xsd:element>
    <xsd:element name="LastSharedByUser" ma:index="11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1007c170-5e6b-417b-bae8-0ad428c95bff}" ma:internalName="TaxCatchAll" ma:showField="CatchAllData" ma:web="628904b5-a762-409f-9aee-e6a022673ca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8bddf8-db9d-4391-9e8d-be17126c6f0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4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5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26abb242-ddea-4058-ac1a-90288e15541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F9A6342-1667-4C91-8609-71D127FCFB9A}">
  <ds:schemaRefs>
    <ds:schemaRef ds:uri="http://schemas.openxmlformats.org/package/2006/metadata/core-properties"/>
    <ds:schemaRef ds:uri="http://schemas.microsoft.com/office/infopath/2007/PartnerControls"/>
    <ds:schemaRef ds:uri="http://purl.org/dc/terms/"/>
    <ds:schemaRef ds:uri="b58bddf8-db9d-4391-9e8d-be17126c6f0f"/>
    <ds:schemaRef ds:uri="http://schemas.microsoft.com/office/2006/documentManagement/types"/>
    <ds:schemaRef ds:uri="http://purl.org/dc/elements/1.1/"/>
    <ds:schemaRef ds:uri="628904b5-a762-409f-9aee-e6a022673ca1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DE6BD3BF-3A4A-44C8-A2EC-8D4BECE6985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28904b5-a762-409f-9aee-e6a022673ca1"/>
    <ds:schemaRef ds:uri="b58bddf8-db9d-4391-9e8d-be17126c6f0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FA7EBAD-F439-4DE5-AEFD-724A312CF38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19313</TotalTime>
  <Words>2203</Words>
  <Application>Microsoft Office PowerPoint</Application>
  <PresentationFormat>Widescreen</PresentationFormat>
  <Paragraphs>206</Paragraphs>
  <Slides>23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3" baseType="lpstr">
      <vt:lpstr>Aptos</vt:lpstr>
      <vt:lpstr>Arial</vt:lpstr>
      <vt:lpstr>Calibri</vt:lpstr>
      <vt:lpstr>Calibri Light</vt:lpstr>
      <vt:lpstr>Lato</vt:lpstr>
      <vt:lpstr>Merriweather</vt:lpstr>
      <vt:lpstr>Symbol</vt:lpstr>
      <vt:lpstr>Times New Roman</vt:lpstr>
      <vt:lpstr>Office Theme</vt:lpstr>
      <vt:lpstr>Office Theme</vt:lpstr>
      <vt:lpstr>PowerPoint Presentation</vt:lpstr>
      <vt:lpstr>PowerPoint Presentation</vt:lpstr>
      <vt:lpstr>PowerPoint Presentation</vt:lpstr>
      <vt:lpstr>How Do You Prevent Gender-Based Violence?</vt:lpstr>
      <vt:lpstr>From The Prevention Institute and Futures Without Violence:  Good Solutions Solve Multiple Problems:  https://www.preventioninstitute.org/publications/good-solution-solves-multiple-problems-exploring-prevention-strategies-address-multiple</vt:lpstr>
      <vt:lpstr>From The Prevention Institute and Futures Without Violence:  Good Solutions Solve Multiple Problems:  https://www.preventioninstitute.org/publications/good-solution-solves-multiple-problems-exploring-prevention-strategies-address-multiple</vt:lpstr>
      <vt:lpstr>PowerPoint Presentation</vt:lpstr>
      <vt:lpstr>The Nine Principles of Prevention https://j.b5z.net/i/u/2043019/f/What_Works_in_Prevention_.pdf </vt:lpstr>
      <vt:lpstr>Prevention Continuum</vt:lpstr>
      <vt:lpstr>Prevention Continuum</vt:lpstr>
      <vt:lpstr>Primary  Universal – everyone gets the message and skills-building</vt:lpstr>
      <vt:lpstr>PowerPoint Presentation</vt:lpstr>
      <vt:lpstr>PowerPoint Presentation</vt:lpstr>
      <vt:lpstr>Violence Prevention Involves  Reducing Risk Factors and Increasing Protective Factors, </vt:lpstr>
      <vt:lpstr>Violence Prevention Involves  Reducing Risk Factors and Increasing Protective Factors, </vt:lpstr>
      <vt:lpstr>Prevention Resources</vt:lpstr>
      <vt:lpstr>How Can You Promote Healthy Norms?</vt:lpstr>
      <vt:lpstr>How Can You Promote Healthy Norms?</vt:lpstr>
      <vt:lpstr>Early Childhood Prevention (Breakout Exercise)</vt:lpstr>
      <vt:lpstr>Middle School Prevention (Breakout Exercise)</vt:lpstr>
      <vt:lpstr>College-Aged Prevention (Breakout Exercise)</vt:lpstr>
      <vt:lpstr>Workplace-Based Prevention (Breakout Exercise)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Radhika Sharma</dc:creator>
  <cp:lastModifiedBy>Radhika Sharma</cp:lastModifiedBy>
  <cp:revision>21</cp:revision>
  <cp:lastPrinted>2022-04-01T15:17:51Z</cp:lastPrinted>
  <dcterms:created xsi:type="dcterms:W3CDTF">2020-09-24T18:08:02Z</dcterms:created>
  <dcterms:modified xsi:type="dcterms:W3CDTF">2024-06-25T22:16:46Z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0x01010062AC3E37D8F34F43BAFE4E4C29EEF917</vt:lpwstr>
  </property>
  <property fmtid="{D5CDD505-2E9C-101B-9397-08002B2CF9AE}" pid="3" name="MediaServiceImageTags">
    <vt:lpwstr/>
  </property>
  <property fmtid="{D5CDD505-2E9C-101B-9397-08002B2CF9AE}" pid="4" name="Order">
    <vt:r8>10136400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ComplianceAssetId">
    <vt:lpwstr/>
  </property>
  <property fmtid="{D5CDD505-2E9C-101B-9397-08002B2CF9AE}" pid="8" name="TemplateUrl">
    <vt:lpwstr/>
  </property>
  <property fmtid="{D5CDD505-2E9C-101B-9397-08002B2CF9AE}" pid="9" name="_ExtendedDescription">
    <vt:lpwstr/>
  </property>
  <property fmtid="{D5CDD505-2E9C-101B-9397-08002B2CF9AE}" pid="10" name="TriggerFlowInfo">
    <vt:lpwstr/>
  </property>
</Properties>
</file>